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5143500" type="screen16x9"/>
  <p:notesSz cx="9144000" cy="5143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480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3999" cy="5143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5/8/2026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2859" y="0"/>
            <a:ext cx="9121140" cy="51434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5/8/2026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5/8/2026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6018" y="545083"/>
            <a:ext cx="7699375" cy="431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06018" y="848334"/>
            <a:ext cx="7508240" cy="13830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03.png"/><Relationship Id="rId21" Type="http://schemas.openxmlformats.org/officeDocument/2006/relationships/image" Target="../media/image98.png"/><Relationship Id="rId42" Type="http://schemas.openxmlformats.org/officeDocument/2006/relationships/image" Target="../media/image119.png"/><Relationship Id="rId47" Type="http://schemas.openxmlformats.org/officeDocument/2006/relationships/image" Target="../media/image124.png"/><Relationship Id="rId63" Type="http://schemas.openxmlformats.org/officeDocument/2006/relationships/image" Target="../media/image140.png"/><Relationship Id="rId68" Type="http://schemas.openxmlformats.org/officeDocument/2006/relationships/image" Target="../media/image145.png"/><Relationship Id="rId7" Type="http://schemas.openxmlformats.org/officeDocument/2006/relationships/image" Target="../media/image84.png"/><Relationship Id="rId71" Type="http://schemas.openxmlformats.org/officeDocument/2006/relationships/image" Target="../media/image148.png"/><Relationship Id="rId2" Type="http://schemas.openxmlformats.org/officeDocument/2006/relationships/image" Target="../media/image79.png"/><Relationship Id="rId16" Type="http://schemas.openxmlformats.org/officeDocument/2006/relationships/image" Target="../media/image93.png"/><Relationship Id="rId29" Type="http://schemas.openxmlformats.org/officeDocument/2006/relationships/image" Target="../media/image106.png"/><Relationship Id="rId11" Type="http://schemas.openxmlformats.org/officeDocument/2006/relationships/image" Target="../media/image88.png"/><Relationship Id="rId24" Type="http://schemas.openxmlformats.org/officeDocument/2006/relationships/image" Target="../media/image101.png"/><Relationship Id="rId32" Type="http://schemas.openxmlformats.org/officeDocument/2006/relationships/image" Target="../media/image109.png"/><Relationship Id="rId37" Type="http://schemas.openxmlformats.org/officeDocument/2006/relationships/image" Target="../media/image114.png"/><Relationship Id="rId40" Type="http://schemas.openxmlformats.org/officeDocument/2006/relationships/image" Target="../media/image117.png"/><Relationship Id="rId45" Type="http://schemas.openxmlformats.org/officeDocument/2006/relationships/image" Target="../media/image122.png"/><Relationship Id="rId53" Type="http://schemas.openxmlformats.org/officeDocument/2006/relationships/image" Target="../media/image130.png"/><Relationship Id="rId58" Type="http://schemas.openxmlformats.org/officeDocument/2006/relationships/image" Target="../media/image135.png"/><Relationship Id="rId66" Type="http://schemas.openxmlformats.org/officeDocument/2006/relationships/image" Target="../media/image143.png"/><Relationship Id="rId5" Type="http://schemas.openxmlformats.org/officeDocument/2006/relationships/image" Target="../media/image82.png"/><Relationship Id="rId61" Type="http://schemas.openxmlformats.org/officeDocument/2006/relationships/image" Target="../media/image138.png"/><Relationship Id="rId19" Type="http://schemas.openxmlformats.org/officeDocument/2006/relationships/image" Target="../media/image96.png"/><Relationship Id="rId14" Type="http://schemas.openxmlformats.org/officeDocument/2006/relationships/image" Target="../media/image91.png"/><Relationship Id="rId22" Type="http://schemas.openxmlformats.org/officeDocument/2006/relationships/image" Target="../media/image99.png"/><Relationship Id="rId27" Type="http://schemas.openxmlformats.org/officeDocument/2006/relationships/image" Target="../media/image104.png"/><Relationship Id="rId30" Type="http://schemas.openxmlformats.org/officeDocument/2006/relationships/image" Target="../media/image107.png"/><Relationship Id="rId35" Type="http://schemas.openxmlformats.org/officeDocument/2006/relationships/image" Target="../media/image112.png"/><Relationship Id="rId43" Type="http://schemas.openxmlformats.org/officeDocument/2006/relationships/image" Target="../media/image120.png"/><Relationship Id="rId48" Type="http://schemas.openxmlformats.org/officeDocument/2006/relationships/image" Target="../media/image125.png"/><Relationship Id="rId56" Type="http://schemas.openxmlformats.org/officeDocument/2006/relationships/image" Target="../media/image133.png"/><Relationship Id="rId64" Type="http://schemas.openxmlformats.org/officeDocument/2006/relationships/image" Target="../media/image141.png"/><Relationship Id="rId69" Type="http://schemas.openxmlformats.org/officeDocument/2006/relationships/image" Target="../media/image146.png"/><Relationship Id="rId8" Type="http://schemas.openxmlformats.org/officeDocument/2006/relationships/image" Target="../media/image85.png"/><Relationship Id="rId51" Type="http://schemas.openxmlformats.org/officeDocument/2006/relationships/image" Target="../media/image128.png"/><Relationship Id="rId72" Type="http://schemas.openxmlformats.org/officeDocument/2006/relationships/image" Target="../media/image149.png"/><Relationship Id="rId3" Type="http://schemas.openxmlformats.org/officeDocument/2006/relationships/image" Target="../media/image80.png"/><Relationship Id="rId12" Type="http://schemas.openxmlformats.org/officeDocument/2006/relationships/image" Target="../media/image89.png"/><Relationship Id="rId17" Type="http://schemas.openxmlformats.org/officeDocument/2006/relationships/image" Target="../media/image94.png"/><Relationship Id="rId25" Type="http://schemas.openxmlformats.org/officeDocument/2006/relationships/image" Target="../media/image102.png"/><Relationship Id="rId33" Type="http://schemas.openxmlformats.org/officeDocument/2006/relationships/image" Target="../media/image110.png"/><Relationship Id="rId38" Type="http://schemas.openxmlformats.org/officeDocument/2006/relationships/image" Target="../media/image115.png"/><Relationship Id="rId46" Type="http://schemas.openxmlformats.org/officeDocument/2006/relationships/image" Target="../media/image123.png"/><Relationship Id="rId59" Type="http://schemas.openxmlformats.org/officeDocument/2006/relationships/image" Target="../media/image136.png"/><Relationship Id="rId67" Type="http://schemas.openxmlformats.org/officeDocument/2006/relationships/image" Target="../media/image144.png"/><Relationship Id="rId20" Type="http://schemas.openxmlformats.org/officeDocument/2006/relationships/image" Target="../media/image97.png"/><Relationship Id="rId41" Type="http://schemas.openxmlformats.org/officeDocument/2006/relationships/image" Target="../media/image118.png"/><Relationship Id="rId54" Type="http://schemas.openxmlformats.org/officeDocument/2006/relationships/image" Target="../media/image131.png"/><Relationship Id="rId62" Type="http://schemas.openxmlformats.org/officeDocument/2006/relationships/image" Target="../media/image139.png"/><Relationship Id="rId70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15" Type="http://schemas.openxmlformats.org/officeDocument/2006/relationships/image" Target="../media/image92.png"/><Relationship Id="rId23" Type="http://schemas.openxmlformats.org/officeDocument/2006/relationships/image" Target="../media/image100.png"/><Relationship Id="rId28" Type="http://schemas.openxmlformats.org/officeDocument/2006/relationships/image" Target="../media/image105.png"/><Relationship Id="rId36" Type="http://schemas.openxmlformats.org/officeDocument/2006/relationships/image" Target="../media/image113.png"/><Relationship Id="rId49" Type="http://schemas.openxmlformats.org/officeDocument/2006/relationships/image" Target="../media/image126.png"/><Relationship Id="rId57" Type="http://schemas.openxmlformats.org/officeDocument/2006/relationships/image" Target="../media/image134.png"/><Relationship Id="rId10" Type="http://schemas.openxmlformats.org/officeDocument/2006/relationships/image" Target="../media/image87.png"/><Relationship Id="rId31" Type="http://schemas.openxmlformats.org/officeDocument/2006/relationships/image" Target="../media/image108.png"/><Relationship Id="rId44" Type="http://schemas.openxmlformats.org/officeDocument/2006/relationships/image" Target="../media/image121.png"/><Relationship Id="rId52" Type="http://schemas.openxmlformats.org/officeDocument/2006/relationships/image" Target="../media/image129.png"/><Relationship Id="rId60" Type="http://schemas.openxmlformats.org/officeDocument/2006/relationships/image" Target="../media/image137.png"/><Relationship Id="rId65" Type="http://schemas.openxmlformats.org/officeDocument/2006/relationships/image" Target="../media/image142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Relationship Id="rId13" Type="http://schemas.openxmlformats.org/officeDocument/2006/relationships/image" Target="../media/image90.png"/><Relationship Id="rId18" Type="http://schemas.openxmlformats.org/officeDocument/2006/relationships/image" Target="../media/image95.png"/><Relationship Id="rId39" Type="http://schemas.openxmlformats.org/officeDocument/2006/relationships/image" Target="../media/image116.png"/><Relationship Id="rId34" Type="http://schemas.openxmlformats.org/officeDocument/2006/relationships/image" Target="../media/image111.png"/><Relationship Id="rId50" Type="http://schemas.openxmlformats.org/officeDocument/2006/relationships/image" Target="../media/image127.png"/><Relationship Id="rId55" Type="http://schemas.openxmlformats.org/officeDocument/2006/relationships/image" Target="../media/image132.png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73.png"/><Relationship Id="rId21" Type="http://schemas.openxmlformats.org/officeDocument/2006/relationships/image" Target="../media/image168.png"/><Relationship Id="rId42" Type="http://schemas.openxmlformats.org/officeDocument/2006/relationships/image" Target="../media/image189.png"/><Relationship Id="rId47" Type="http://schemas.openxmlformats.org/officeDocument/2006/relationships/image" Target="../media/image194.png"/><Relationship Id="rId63" Type="http://schemas.openxmlformats.org/officeDocument/2006/relationships/image" Target="../media/image210.png"/><Relationship Id="rId68" Type="http://schemas.openxmlformats.org/officeDocument/2006/relationships/image" Target="../media/image215.png"/><Relationship Id="rId2" Type="http://schemas.openxmlformats.org/officeDocument/2006/relationships/image" Target="../media/image1.jpg"/><Relationship Id="rId16" Type="http://schemas.openxmlformats.org/officeDocument/2006/relationships/image" Target="../media/image163.png"/><Relationship Id="rId29" Type="http://schemas.openxmlformats.org/officeDocument/2006/relationships/image" Target="../media/image176.png"/><Relationship Id="rId11" Type="http://schemas.openxmlformats.org/officeDocument/2006/relationships/image" Target="../media/image158.png"/><Relationship Id="rId24" Type="http://schemas.openxmlformats.org/officeDocument/2006/relationships/image" Target="../media/image171.png"/><Relationship Id="rId32" Type="http://schemas.openxmlformats.org/officeDocument/2006/relationships/image" Target="../media/image179.png"/><Relationship Id="rId37" Type="http://schemas.openxmlformats.org/officeDocument/2006/relationships/image" Target="../media/image184.png"/><Relationship Id="rId40" Type="http://schemas.openxmlformats.org/officeDocument/2006/relationships/image" Target="../media/image187.png"/><Relationship Id="rId45" Type="http://schemas.openxmlformats.org/officeDocument/2006/relationships/image" Target="../media/image192.png"/><Relationship Id="rId53" Type="http://schemas.openxmlformats.org/officeDocument/2006/relationships/image" Target="../media/image200.png"/><Relationship Id="rId58" Type="http://schemas.openxmlformats.org/officeDocument/2006/relationships/image" Target="../media/image205.png"/><Relationship Id="rId66" Type="http://schemas.openxmlformats.org/officeDocument/2006/relationships/image" Target="../media/image213.png"/><Relationship Id="rId74" Type="http://schemas.openxmlformats.org/officeDocument/2006/relationships/image" Target="../media/image221.png"/><Relationship Id="rId5" Type="http://schemas.openxmlformats.org/officeDocument/2006/relationships/image" Target="../media/image152.png"/><Relationship Id="rId61" Type="http://schemas.openxmlformats.org/officeDocument/2006/relationships/image" Target="../media/image208.png"/><Relationship Id="rId19" Type="http://schemas.openxmlformats.org/officeDocument/2006/relationships/image" Target="../media/image166.png"/><Relationship Id="rId14" Type="http://schemas.openxmlformats.org/officeDocument/2006/relationships/image" Target="../media/image161.png"/><Relationship Id="rId22" Type="http://schemas.openxmlformats.org/officeDocument/2006/relationships/image" Target="../media/image169.png"/><Relationship Id="rId27" Type="http://schemas.openxmlformats.org/officeDocument/2006/relationships/image" Target="../media/image174.png"/><Relationship Id="rId30" Type="http://schemas.openxmlformats.org/officeDocument/2006/relationships/image" Target="../media/image177.png"/><Relationship Id="rId35" Type="http://schemas.openxmlformats.org/officeDocument/2006/relationships/image" Target="../media/image182.png"/><Relationship Id="rId43" Type="http://schemas.openxmlformats.org/officeDocument/2006/relationships/image" Target="../media/image190.png"/><Relationship Id="rId48" Type="http://schemas.openxmlformats.org/officeDocument/2006/relationships/image" Target="../media/image195.png"/><Relationship Id="rId56" Type="http://schemas.openxmlformats.org/officeDocument/2006/relationships/image" Target="../media/image203.png"/><Relationship Id="rId64" Type="http://schemas.openxmlformats.org/officeDocument/2006/relationships/image" Target="../media/image211.png"/><Relationship Id="rId69" Type="http://schemas.openxmlformats.org/officeDocument/2006/relationships/image" Target="../media/image216.png"/><Relationship Id="rId8" Type="http://schemas.openxmlformats.org/officeDocument/2006/relationships/image" Target="../media/image155.png"/><Relationship Id="rId51" Type="http://schemas.openxmlformats.org/officeDocument/2006/relationships/image" Target="../media/image198.png"/><Relationship Id="rId72" Type="http://schemas.openxmlformats.org/officeDocument/2006/relationships/image" Target="../media/image219.png"/><Relationship Id="rId3" Type="http://schemas.openxmlformats.org/officeDocument/2006/relationships/image" Target="../media/image150.png"/><Relationship Id="rId12" Type="http://schemas.openxmlformats.org/officeDocument/2006/relationships/image" Target="../media/image159.png"/><Relationship Id="rId17" Type="http://schemas.openxmlformats.org/officeDocument/2006/relationships/image" Target="../media/image164.png"/><Relationship Id="rId25" Type="http://schemas.openxmlformats.org/officeDocument/2006/relationships/image" Target="../media/image172.png"/><Relationship Id="rId33" Type="http://schemas.openxmlformats.org/officeDocument/2006/relationships/image" Target="../media/image180.png"/><Relationship Id="rId38" Type="http://schemas.openxmlformats.org/officeDocument/2006/relationships/image" Target="../media/image185.png"/><Relationship Id="rId46" Type="http://schemas.openxmlformats.org/officeDocument/2006/relationships/image" Target="../media/image193.png"/><Relationship Id="rId59" Type="http://schemas.openxmlformats.org/officeDocument/2006/relationships/image" Target="../media/image206.png"/><Relationship Id="rId67" Type="http://schemas.openxmlformats.org/officeDocument/2006/relationships/image" Target="../media/image214.png"/><Relationship Id="rId20" Type="http://schemas.openxmlformats.org/officeDocument/2006/relationships/image" Target="../media/image167.png"/><Relationship Id="rId41" Type="http://schemas.openxmlformats.org/officeDocument/2006/relationships/image" Target="../media/image188.png"/><Relationship Id="rId54" Type="http://schemas.openxmlformats.org/officeDocument/2006/relationships/image" Target="../media/image201.png"/><Relationship Id="rId62" Type="http://schemas.openxmlformats.org/officeDocument/2006/relationships/image" Target="../media/image209.png"/><Relationship Id="rId70" Type="http://schemas.openxmlformats.org/officeDocument/2006/relationships/image" Target="../media/image217.png"/><Relationship Id="rId75" Type="http://schemas.openxmlformats.org/officeDocument/2006/relationships/image" Target="../media/image2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3.png"/><Relationship Id="rId15" Type="http://schemas.openxmlformats.org/officeDocument/2006/relationships/image" Target="../media/image162.png"/><Relationship Id="rId23" Type="http://schemas.openxmlformats.org/officeDocument/2006/relationships/image" Target="../media/image170.png"/><Relationship Id="rId28" Type="http://schemas.openxmlformats.org/officeDocument/2006/relationships/image" Target="../media/image175.png"/><Relationship Id="rId36" Type="http://schemas.openxmlformats.org/officeDocument/2006/relationships/image" Target="../media/image183.png"/><Relationship Id="rId49" Type="http://schemas.openxmlformats.org/officeDocument/2006/relationships/image" Target="../media/image196.png"/><Relationship Id="rId57" Type="http://schemas.openxmlformats.org/officeDocument/2006/relationships/image" Target="../media/image204.png"/><Relationship Id="rId10" Type="http://schemas.openxmlformats.org/officeDocument/2006/relationships/image" Target="../media/image157.png"/><Relationship Id="rId31" Type="http://schemas.openxmlformats.org/officeDocument/2006/relationships/image" Target="../media/image178.png"/><Relationship Id="rId44" Type="http://schemas.openxmlformats.org/officeDocument/2006/relationships/image" Target="../media/image191.png"/><Relationship Id="rId52" Type="http://schemas.openxmlformats.org/officeDocument/2006/relationships/image" Target="../media/image199.png"/><Relationship Id="rId60" Type="http://schemas.openxmlformats.org/officeDocument/2006/relationships/image" Target="../media/image207.png"/><Relationship Id="rId65" Type="http://schemas.openxmlformats.org/officeDocument/2006/relationships/image" Target="../media/image212.png"/><Relationship Id="rId73" Type="http://schemas.openxmlformats.org/officeDocument/2006/relationships/image" Target="../media/image220.png"/><Relationship Id="rId4" Type="http://schemas.openxmlformats.org/officeDocument/2006/relationships/image" Target="../media/image151.png"/><Relationship Id="rId9" Type="http://schemas.openxmlformats.org/officeDocument/2006/relationships/image" Target="../media/image156.png"/><Relationship Id="rId13" Type="http://schemas.openxmlformats.org/officeDocument/2006/relationships/image" Target="../media/image160.png"/><Relationship Id="rId18" Type="http://schemas.openxmlformats.org/officeDocument/2006/relationships/image" Target="../media/image165.png"/><Relationship Id="rId39" Type="http://schemas.openxmlformats.org/officeDocument/2006/relationships/image" Target="../media/image186.png"/><Relationship Id="rId34" Type="http://schemas.openxmlformats.org/officeDocument/2006/relationships/image" Target="../media/image181.png"/><Relationship Id="rId50" Type="http://schemas.openxmlformats.org/officeDocument/2006/relationships/image" Target="../media/image197.png"/><Relationship Id="rId55" Type="http://schemas.openxmlformats.org/officeDocument/2006/relationships/image" Target="../media/image202.png"/><Relationship Id="rId7" Type="http://schemas.openxmlformats.org/officeDocument/2006/relationships/image" Target="../media/image154.png"/><Relationship Id="rId71" Type="http://schemas.openxmlformats.org/officeDocument/2006/relationships/image" Target="../media/image218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3.png"/><Relationship Id="rId18" Type="http://schemas.openxmlformats.org/officeDocument/2006/relationships/image" Target="../media/image238.png"/><Relationship Id="rId26" Type="http://schemas.openxmlformats.org/officeDocument/2006/relationships/image" Target="../media/image246.png"/><Relationship Id="rId3" Type="http://schemas.openxmlformats.org/officeDocument/2006/relationships/image" Target="../media/image224.png"/><Relationship Id="rId21" Type="http://schemas.openxmlformats.org/officeDocument/2006/relationships/image" Target="../media/image241.png"/><Relationship Id="rId34" Type="http://schemas.openxmlformats.org/officeDocument/2006/relationships/image" Target="../media/image254.png"/><Relationship Id="rId7" Type="http://schemas.openxmlformats.org/officeDocument/2006/relationships/image" Target="../media/image228.png"/><Relationship Id="rId12" Type="http://schemas.openxmlformats.org/officeDocument/2006/relationships/image" Target="../media/image232.png"/><Relationship Id="rId17" Type="http://schemas.openxmlformats.org/officeDocument/2006/relationships/image" Target="../media/image237.png"/><Relationship Id="rId25" Type="http://schemas.openxmlformats.org/officeDocument/2006/relationships/image" Target="../media/image245.png"/><Relationship Id="rId33" Type="http://schemas.openxmlformats.org/officeDocument/2006/relationships/image" Target="../media/image253.png"/><Relationship Id="rId2" Type="http://schemas.openxmlformats.org/officeDocument/2006/relationships/image" Target="../media/image223.png"/><Relationship Id="rId16" Type="http://schemas.openxmlformats.org/officeDocument/2006/relationships/image" Target="../media/image236.png"/><Relationship Id="rId20" Type="http://schemas.openxmlformats.org/officeDocument/2006/relationships/image" Target="../media/image240.png"/><Relationship Id="rId29" Type="http://schemas.openxmlformats.org/officeDocument/2006/relationships/image" Target="../media/image2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7.png"/><Relationship Id="rId11" Type="http://schemas.openxmlformats.org/officeDocument/2006/relationships/image" Target="../media/image231.png"/><Relationship Id="rId24" Type="http://schemas.openxmlformats.org/officeDocument/2006/relationships/image" Target="../media/image244.png"/><Relationship Id="rId32" Type="http://schemas.openxmlformats.org/officeDocument/2006/relationships/image" Target="../media/image252.png"/><Relationship Id="rId5" Type="http://schemas.openxmlformats.org/officeDocument/2006/relationships/image" Target="../media/image226.png"/><Relationship Id="rId15" Type="http://schemas.openxmlformats.org/officeDocument/2006/relationships/image" Target="../media/image235.png"/><Relationship Id="rId23" Type="http://schemas.openxmlformats.org/officeDocument/2006/relationships/image" Target="../media/image243.png"/><Relationship Id="rId28" Type="http://schemas.openxmlformats.org/officeDocument/2006/relationships/image" Target="../media/image248.png"/><Relationship Id="rId10" Type="http://schemas.openxmlformats.org/officeDocument/2006/relationships/image" Target="../media/image230.png"/><Relationship Id="rId19" Type="http://schemas.openxmlformats.org/officeDocument/2006/relationships/image" Target="../media/image239.png"/><Relationship Id="rId31" Type="http://schemas.openxmlformats.org/officeDocument/2006/relationships/image" Target="../media/image251.png"/><Relationship Id="rId4" Type="http://schemas.openxmlformats.org/officeDocument/2006/relationships/image" Target="../media/image225.png"/><Relationship Id="rId9" Type="http://schemas.openxmlformats.org/officeDocument/2006/relationships/image" Target="../media/image229.png"/><Relationship Id="rId14" Type="http://schemas.openxmlformats.org/officeDocument/2006/relationships/image" Target="../media/image234.png"/><Relationship Id="rId22" Type="http://schemas.openxmlformats.org/officeDocument/2006/relationships/image" Target="../media/image242.png"/><Relationship Id="rId27" Type="http://schemas.openxmlformats.org/officeDocument/2006/relationships/image" Target="../media/image247.png"/><Relationship Id="rId30" Type="http://schemas.openxmlformats.org/officeDocument/2006/relationships/image" Target="../media/image250.png"/><Relationship Id="rId35" Type="http://schemas.openxmlformats.org/officeDocument/2006/relationships/image" Target="../media/image255.png"/><Relationship Id="rId8" Type="http://schemas.openxmlformats.org/officeDocument/2006/relationships/image" Target="../media/image1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jpg"/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jp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jp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26" Type="http://schemas.openxmlformats.org/officeDocument/2006/relationships/image" Target="../media/image48.jpg"/><Relationship Id="rId3" Type="http://schemas.openxmlformats.org/officeDocument/2006/relationships/image" Target="../media/image25.png"/><Relationship Id="rId21" Type="http://schemas.openxmlformats.org/officeDocument/2006/relationships/image" Target="../media/image43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5" Type="http://schemas.openxmlformats.org/officeDocument/2006/relationships/image" Target="../media/image47.jpg"/><Relationship Id="rId2" Type="http://schemas.openxmlformats.org/officeDocument/2006/relationships/image" Target="../media/image24.jpg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24" Type="http://schemas.openxmlformats.org/officeDocument/2006/relationships/image" Target="../media/image46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23" Type="http://schemas.openxmlformats.org/officeDocument/2006/relationships/image" Target="../media/image45.png"/><Relationship Id="rId10" Type="http://schemas.openxmlformats.org/officeDocument/2006/relationships/image" Target="../media/image32.png"/><Relationship Id="rId19" Type="http://schemas.openxmlformats.org/officeDocument/2006/relationships/image" Target="../media/image41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Relationship Id="rId22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jpg"/><Relationship Id="rId7" Type="http://schemas.openxmlformats.org/officeDocument/2006/relationships/image" Target="../media/image54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png"/><Relationship Id="rId5" Type="http://schemas.openxmlformats.org/officeDocument/2006/relationships/image" Target="../media/image52.jpg"/><Relationship Id="rId4" Type="http://schemas.openxmlformats.org/officeDocument/2006/relationships/image" Target="../media/image5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9.jpg"/><Relationship Id="rId5" Type="http://schemas.openxmlformats.org/officeDocument/2006/relationships/image" Target="../media/image58.jpg"/><Relationship Id="rId4" Type="http://schemas.openxmlformats.org/officeDocument/2006/relationships/image" Target="../media/image57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jp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0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7" Type="http://schemas.openxmlformats.org/officeDocument/2006/relationships/image" Target="../media/image7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5.jpg"/><Relationship Id="rId5" Type="http://schemas.openxmlformats.org/officeDocument/2006/relationships/image" Target="../media/image74.jpg"/><Relationship Id="rId4" Type="http://schemas.openxmlformats.org/officeDocument/2006/relationships/image" Target="../media/image7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32808" y="417068"/>
            <a:ext cx="4155440" cy="130048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 indent="1301750">
              <a:lnSpc>
                <a:spcPts val="4750"/>
              </a:lnSpc>
              <a:spcBef>
                <a:spcPts val="705"/>
              </a:spcBef>
            </a:pPr>
            <a:r>
              <a:rPr sz="4400" b="1" i="1" dirty="0">
                <a:latin typeface="Montserrat"/>
                <a:cs typeface="Montserrat"/>
              </a:rPr>
              <a:t>Этот  День</a:t>
            </a:r>
            <a:r>
              <a:rPr sz="4400" b="1" i="1" spc="-75" dirty="0">
                <a:latin typeface="Montserrat"/>
                <a:cs typeface="Montserrat"/>
              </a:rPr>
              <a:t> </a:t>
            </a:r>
            <a:r>
              <a:rPr sz="4400" b="1" i="1" dirty="0">
                <a:latin typeface="Montserrat"/>
                <a:cs typeface="Montserrat"/>
              </a:rPr>
              <a:t>Победы</a:t>
            </a:r>
            <a:endParaRPr sz="4400">
              <a:latin typeface="Montserrat"/>
              <a:cs typeface="Montserra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76527" y="210310"/>
            <a:ext cx="3060192" cy="48173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93435" y="2257044"/>
            <a:ext cx="2569464" cy="26471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8348" y="246888"/>
            <a:ext cx="5039868" cy="7894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6018" y="339039"/>
            <a:ext cx="45891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Библиографический</a:t>
            </a:r>
            <a:r>
              <a:rPr sz="2800" spc="15" dirty="0"/>
              <a:t> </a:t>
            </a:r>
            <a:r>
              <a:rPr sz="2800" spc="-5" dirty="0"/>
              <a:t>список</a:t>
            </a:r>
            <a:endParaRPr sz="2800"/>
          </a:p>
        </p:txBody>
      </p:sp>
      <p:grpSp>
        <p:nvGrpSpPr>
          <p:cNvPr id="4" name="object 4"/>
          <p:cNvGrpSpPr/>
          <p:nvPr/>
        </p:nvGrpSpPr>
        <p:grpSpPr>
          <a:xfrm>
            <a:off x="612648" y="1092708"/>
            <a:ext cx="7926705" cy="3499485"/>
            <a:chOff x="612648" y="1092708"/>
            <a:chExt cx="7926705" cy="3499485"/>
          </a:xfrm>
        </p:grpSpPr>
        <p:sp>
          <p:nvSpPr>
            <p:cNvPr id="5" name="object 5"/>
            <p:cNvSpPr/>
            <p:nvPr/>
          </p:nvSpPr>
          <p:spPr>
            <a:xfrm>
              <a:off x="612648" y="1106424"/>
              <a:ext cx="377952" cy="381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47928" y="1092708"/>
              <a:ext cx="1435608" cy="4038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88464" y="1092708"/>
              <a:ext cx="5794247" cy="4038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47928" y="1284732"/>
              <a:ext cx="1901952" cy="4038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606040" y="1284732"/>
              <a:ext cx="702563" cy="40386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112008" y="1284732"/>
              <a:ext cx="1243583" cy="40386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111751" y="1284732"/>
              <a:ext cx="1030224" cy="40386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945380" y="1284732"/>
              <a:ext cx="841248" cy="40386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542788" y="1284732"/>
              <a:ext cx="303275" cy="40386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649468" y="1284732"/>
              <a:ext cx="1863851" cy="40386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47928" y="1476756"/>
              <a:ext cx="2360676" cy="4038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064764" y="1476756"/>
              <a:ext cx="303275" cy="40386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171443" y="1476756"/>
              <a:ext cx="874776" cy="40386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802380" y="1476756"/>
              <a:ext cx="719327" cy="40386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277868" y="1476756"/>
              <a:ext cx="339851" cy="40386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373880" y="1476756"/>
              <a:ext cx="303275" cy="40386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482083" y="1476756"/>
              <a:ext cx="4037075" cy="40386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47928" y="1668780"/>
              <a:ext cx="303275" cy="40386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56131" y="1668780"/>
              <a:ext cx="659892" cy="40386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520951" y="1668780"/>
              <a:ext cx="342899" cy="40386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620012" y="1668780"/>
              <a:ext cx="303275" cy="40386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679448" y="1668780"/>
              <a:ext cx="838200" cy="403860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273808" y="1668780"/>
              <a:ext cx="301751" cy="40386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331720" y="1668780"/>
              <a:ext cx="440436" cy="40386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528315" y="1668780"/>
              <a:ext cx="303275" cy="40386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587752" y="1668780"/>
              <a:ext cx="342900" cy="40386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12648" y="1976627"/>
              <a:ext cx="377952" cy="38100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47928" y="1962911"/>
              <a:ext cx="3003804" cy="40386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146048" y="2154936"/>
              <a:ext cx="1618488" cy="403860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567940" y="2154936"/>
              <a:ext cx="714756" cy="403860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087624" y="2154936"/>
              <a:ext cx="1107948" cy="403860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951732" y="2154936"/>
              <a:ext cx="303275" cy="40386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059936" y="2154936"/>
              <a:ext cx="2040636" cy="403860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856732" y="2154936"/>
              <a:ext cx="303275" cy="40386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916168" y="2154936"/>
              <a:ext cx="1027176" cy="403860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699504" y="2154936"/>
              <a:ext cx="303275" cy="40386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807707" y="2154936"/>
              <a:ext cx="775716" cy="403860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339583" y="2154936"/>
              <a:ext cx="303275" cy="40386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447788" y="2154936"/>
              <a:ext cx="1091183" cy="403860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947928" y="2346960"/>
              <a:ext cx="1158240" cy="403860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862328" y="2346960"/>
              <a:ext cx="303275" cy="40386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970531" y="2346960"/>
              <a:ext cx="833628" cy="403860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560320" y="2346960"/>
              <a:ext cx="303275" cy="40386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668524" y="2346960"/>
              <a:ext cx="2418588" cy="403860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843271" y="2346960"/>
              <a:ext cx="294132" cy="403860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12648" y="2654808"/>
              <a:ext cx="377952" cy="381000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947928" y="2641091"/>
              <a:ext cx="2345436" cy="403860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146048" y="2833115"/>
              <a:ext cx="2987040" cy="403860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933444" y="2833115"/>
              <a:ext cx="739139" cy="403860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428744" y="2833115"/>
              <a:ext cx="303275" cy="40386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488180" y="2833115"/>
              <a:ext cx="1187196" cy="403860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480304" y="2833115"/>
              <a:ext cx="836676" cy="403860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073139" y="2833115"/>
              <a:ext cx="303275" cy="40386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179819" y="2833115"/>
              <a:ext cx="342900" cy="403860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278880" y="2833115"/>
              <a:ext cx="303275" cy="40386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338315" y="2833115"/>
              <a:ext cx="822960" cy="403860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917436" y="2833115"/>
              <a:ext cx="627887" cy="403860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301483" y="2833115"/>
              <a:ext cx="341375" cy="403860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399019" y="2833115"/>
              <a:ext cx="303275" cy="40386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507224" y="2833115"/>
              <a:ext cx="998220" cy="403860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947928" y="3025140"/>
              <a:ext cx="1325880" cy="403860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029968" y="3025140"/>
              <a:ext cx="303275" cy="40386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138172" y="3025140"/>
              <a:ext cx="775715" cy="403860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670048" y="3025140"/>
              <a:ext cx="303275" cy="40386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778252" y="3025140"/>
              <a:ext cx="835151" cy="403860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3369564" y="3025140"/>
              <a:ext cx="303275" cy="40386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476243" y="3025140"/>
              <a:ext cx="845820" cy="403860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078224" y="3025140"/>
              <a:ext cx="1866900" cy="403860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12648" y="3331463"/>
              <a:ext cx="377952" cy="381000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996696" y="3317747"/>
              <a:ext cx="2253995" cy="403859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3052571" y="3317747"/>
              <a:ext cx="2165604" cy="403859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974336" y="3317747"/>
              <a:ext cx="303275" cy="40385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5033771" y="3317747"/>
              <a:ext cx="3101339" cy="403859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7891271" y="3317747"/>
              <a:ext cx="303275" cy="40385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947928" y="3509772"/>
              <a:ext cx="2563368" cy="403860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3267455" y="3509772"/>
              <a:ext cx="303275" cy="40386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3375659" y="3509772"/>
              <a:ext cx="775715" cy="403860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3907536" y="3509772"/>
              <a:ext cx="303275" cy="40386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4015739" y="3509772"/>
              <a:ext cx="1473708" cy="403860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5245607" y="3509772"/>
              <a:ext cx="303275" cy="40386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5353812" y="3509772"/>
              <a:ext cx="2418588" cy="403860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7528559" y="3509772"/>
              <a:ext cx="294131" cy="403860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612648" y="3817619"/>
              <a:ext cx="377952" cy="381000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947928" y="3803903"/>
              <a:ext cx="2359152" cy="403859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146048" y="3995928"/>
              <a:ext cx="2467355" cy="403859"/>
            </a:xfrm>
            <a:prstGeom prst="rect">
              <a:avLst/>
            </a:prstGeom>
            <a:blipFill>
              <a:blip r:embed="rId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3418331" y="3995928"/>
              <a:ext cx="1511808" cy="403859"/>
            </a:xfrm>
            <a:prstGeom prst="rect">
              <a:avLst/>
            </a:prstGeom>
            <a:blipFill>
              <a:blip r:embed="rId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4686300" y="3995928"/>
              <a:ext cx="303275" cy="40385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4794504" y="3995928"/>
              <a:ext cx="3550920" cy="403859"/>
            </a:xfrm>
            <a:prstGeom prst="rect">
              <a:avLst/>
            </a:prstGeom>
            <a:blipFill>
              <a:blip r:embed="rId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8101583" y="3995928"/>
              <a:ext cx="303275" cy="40385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947928" y="4187952"/>
              <a:ext cx="874775" cy="403859"/>
            </a:xfrm>
            <a:prstGeom prst="rect">
              <a:avLst/>
            </a:prstGeom>
            <a:blipFill>
              <a:blip r:embed="rId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578864" y="4187952"/>
              <a:ext cx="440436" cy="403859"/>
            </a:xfrm>
            <a:prstGeom prst="rect">
              <a:avLst/>
            </a:prstGeom>
            <a:blipFill>
              <a:blip r:embed="rId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775459" y="4187952"/>
              <a:ext cx="691895" cy="403859"/>
            </a:xfrm>
            <a:prstGeom prst="rect">
              <a:avLst/>
            </a:prstGeom>
            <a:blipFill>
              <a:blip r:embed="rId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223515" y="4187952"/>
              <a:ext cx="719328" cy="40385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699004" y="4187952"/>
              <a:ext cx="341375" cy="403859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796540" y="4187952"/>
              <a:ext cx="303275" cy="40385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903220" y="4187952"/>
              <a:ext cx="659892" cy="403859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3369564" y="4187952"/>
              <a:ext cx="342900" cy="403859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3468624" y="4187952"/>
              <a:ext cx="303275" cy="40385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3528059" y="4187952"/>
              <a:ext cx="739139" cy="403859"/>
            </a:xfrm>
            <a:prstGeom prst="rect">
              <a:avLst/>
            </a:prstGeom>
            <a:blipFill>
              <a:blip r:embed="rId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4023359" y="4187952"/>
              <a:ext cx="301751" cy="403859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081271" y="4187952"/>
              <a:ext cx="539496" cy="403859"/>
            </a:xfrm>
            <a:prstGeom prst="rect">
              <a:avLst/>
            </a:prstGeom>
            <a:blipFill>
              <a:blip r:embed="rId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376927" y="4187952"/>
              <a:ext cx="301751" cy="403859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4434839" y="4187952"/>
              <a:ext cx="1274064" cy="403859"/>
            </a:xfrm>
            <a:prstGeom prst="rect">
              <a:avLst/>
            </a:prstGeom>
            <a:blipFill>
              <a:blip r:embed="rId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5465063" y="4187952"/>
              <a:ext cx="303275" cy="40385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5571744" y="4187952"/>
              <a:ext cx="2468879" cy="403859"/>
            </a:xfrm>
            <a:prstGeom prst="rect">
              <a:avLst/>
            </a:prstGeom>
            <a:blipFill>
              <a:blip r:embed="rId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0" name="object 110"/>
          <p:cNvSpPr txBox="1"/>
          <p:nvPr/>
        </p:nvSpPr>
        <p:spPr>
          <a:xfrm>
            <a:off x="706018" y="1134618"/>
            <a:ext cx="7671434" cy="3335654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355600" marR="567055" indent="-342900">
              <a:lnSpc>
                <a:spcPts val="1510"/>
              </a:lnSpc>
              <a:spcBef>
                <a:spcPts val="29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400" dirty="0">
                <a:latin typeface="Arial"/>
                <a:cs typeface="Arial"/>
              </a:rPr>
              <a:t>От </a:t>
            </a:r>
            <a:r>
              <a:rPr sz="1400" spc="-5" dirty="0">
                <a:latin typeface="Arial"/>
                <a:cs typeface="Arial"/>
              </a:rPr>
              <a:t>солдата до генерала. Воспоминания </a:t>
            </a:r>
            <a:r>
              <a:rPr sz="1400" dirty="0">
                <a:latin typeface="Arial"/>
                <a:cs typeface="Arial"/>
              </a:rPr>
              <a:t>о </a:t>
            </a:r>
            <a:r>
              <a:rPr sz="1400" spc="-5" dirty="0">
                <a:latin typeface="Arial"/>
                <a:cs typeface="Arial"/>
              </a:rPr>
              <a:t>войне. Т. </a:t>
            </a:r>
            <a:r>
              <a:rPr sz="1400" dirty="0">
                <a:latin typeface="Arial"/>
                <a:cs typeface="Arial"/>
              </a:rPr>
              <a:t>7 / АИН ; </a:t>
            </a:r>
            <a:r>
              <a:rPr sz="1400" spc="-5" dirty="0">
                <a:latin typeface="Arial"/>
                <a:cs typeface="Arial"/>
              </a:rPr>
              <a:t>рук. </a:t>
            </a:r>
            <a:r>
              <a:rPr sz="1400" dirty="0">
                <a:latin typeface="Arial"/>
                <a:cs typeface="Arial"/>
              </a:rPr>
              <a:t>Оргкомитета </a:t>
            </a:r>
            <a:r>
              <a:rPr sz="1400" spc="-5" dirty="0">
                <a:latin typeface="Arial"/>
                <a:cs typeface="Arial"/>
              </a:rPr>
              <a:t>по  изданию тома </a:t>
            </a:r>
            <a:r>
              <a:rPr sz="1400" dirty="0">
                <a:latin typeface="Arial"/>
                <a:cs typeface="Arial"/>
              </a:rPr>
              <a:t>Е. И. Шоль ; </a:t>
            </a:r>
            <a:r>
              <a:rPr sz="1400" spc="-5" dirty="0">
                <a:latin typeface="Arial"/>
                <a:cs typeface="Arial"/>
              </a:rPr>
              <a:t>ред.: </a:t>
            </a:r>
            <a:r>
              <a:rPr sz="1400" dirty="0">
                <a:latin typeface="Arial"/>
                <a:cs typeface="Arial"/>
              </a:rPr>
              <a:t>О. В. </a:t>
            </a:r>
            <a:r>
              <a:rPr sz="1400" spc="-5" dirty="0">
                <a:latin typeface="Arial"/>
                <a:cs typeface="Arial"/>
              </a:rPr>
              <a:t>Саксонов </a:t>
            </a:r>
            <a:r>
              <a:rPr sz="1400" dirty="0">
                <a:latin typeface="Arial"/>
                <a:cs typeface="Arial"/>
              </a:rPr>
              <a:t>[и </a:t>
            </a:r>
            <a:r>
              <a:rPr sz="1400" spc="-5" dirty="0">
                <a:latin typeface="Arial"/>
                <a:cs typeface="Arial"/>
              </a:rPr>
              <a:t>др.]. </a:t>
            </a:r>
            <a:r>
              <a:rPr sz="1400" dirty="0">
                <a:latin typeface="Arial"/>
                <a:cs typeface="Arial"/>
              </a:rPr>
              <a:t>- </a:t>
            </a:r>
            <a:r>
              <a:rPr sz="1400" spc="-5" dirty="0">
                <a:latin typeface="Arial"/>
                <a:cs typeface="Arial"/>
              </a:rPr>
              <a:t>Москва </a:t>
            </a:r>
            <a:r>
              <a:rPr sz="1400" dirty="0">
                <a:latin typeface="Arial"/>
                <a:cs typeface="Arial"/>
              </a:rPr>
              <a:t>: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Академия</a:t>
            </a:r>
            <a:endParaRPr sz="1400">
              <a:latin typeface="Arial"/>
              <a:cs typeface="Arial"/>
            </a:endParaRPr>
          </a:p>
          <a:p>
            <a:pPr marL="355600">
              <a:lnSpc>
                <a:spcPts val="1410"/>
              </a:lnSpc>
            </a:pPr>
            <a:r>
              <a:rPr sz="1400" spc="-5" dirty="0">
                <a:latin typeface="Arial"/>
                <a:cs typeface="Arial"/>
              </a:rPr>
              <a:t>исторических наук, 2006. </a:t>
            </a:r>
            <a:r>
              <a:rPr sz="1400" dirty="0">
                <a:latin typeface="Arial"/>
                <a:cs typeface="Arial"/>
              </a:rPr>
              <a:t>- </a:t>
            </a:r>
            <a:r>
              <a:rPr sz="1400" spc="-5" dirty="0">
                <a:latin typeface="Arial"/>
                <a:cs typeface="Arial"/>
              </a:rPr>
              <a:t>533 </a:t>
            </a:r>
            <a:r>
              <a:rPr sz="1400" dirty="0">
                <a:latin typeface="Arial"/>
                <a:cs typeface="Arial"/>
              </a:rPr>
              <a:t>с. : </a:t>
            </a:r>
            <a:r>
              <a:rPr sz="1400" spc="-5" dirty="0">
                <a:latin typeface="Arial"/>
                <a:cs typeface="Arial"/>
              </a:rPr>
              <a:t>портр. </a:t>
            </a:r>
            <a:r>
              <a:rPr sz="1400" dirty="0">
                <a:latin typeface="Arial"/>
                <a:cs typeface="Arial"/>
              </a:rPr>
              <a:t>- </a:t>
            </a:r>
            <a:r>
              <a:rPr sz="1400" spc="-5" dirty="0">
                <a:latin typeface="Arial"/>
                <a:cs typeface="Arial"/>
              </a:rPr>
              <a:t>Информация </a:t>
            </a:r>
            <a:r>
              <a:rPr sz="1400" dirty="0">
                <a:latin typeface="Arial"/>
                <a:cs typeface="Arial"/>
              </a:rPr>
              <a:t>о </a:t>
            </a:r>
            <a:r>
              <a:rPr sz="1400" spc="-5" dirty="0">
                <a:latin typeface="Arial"/>
                <a:cs typeface="Arial"/>
              </a:rPr>
              <a:t>редакторах указана </a:t>
            </a:r>
            <a:r>
              <a:rPr sz="1400" dirty="0">
                <a:latin typeface="Arial"/>
                <a:cs typeface="Arial"/>
              </a:rPr>
              <a:t>на с.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532.</a:t>
            </a:r>
            <a:endParaRPr sz="1400">
              <a:latin typeface="Arial"/>
              <a:cs typeface="Arial"/>
            </a:endParaRPr>
          </a:p>
          <a:p>
            <a:pPr marL="355600">
              <a:lnSpc>
                <a:spcPts val="1595"/>
              </a:lnSpc>
            </a:pPr>
            <a:r>
              <a:rPr sz="1400" dirty="0">
                <a:latin typeface="Arial"/>
                <a:cs typeface="Arial"/>
              </a:rPr>
              <a:t>- ISBN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5-903076-03-3</a:t>
            </a:r>
            <a:endParaRPr sz="1400">
              <a:latin typeface="Arial"/>
              <a:cs typeface="Arial"/>
            </a:endParaRPr>
          </a:p>
          <a:p>
            <a:pPr marL="355600" indent="-342900">
              <a:lnSpc>
                <a:spcPts val="1595"/>
              </a:lnSpc>
              <a:spcBef>
                <a:spcPts val="635"/>
              </a:spcBef>
              <a:buAutoNum type="arabicPeriod" startAt="2"/>
              <a:tabLst>
                <a:tab pos="354965" algn="l"/>
                <a:tab pos="355600" algn="l"/>
              </a:tabLst>
            </a:pPr>
            <a:r>
              <a:rPr sz="1400" spc="-5" dirty="0">
                <a:latin typeface="Arial"/>
                <a:cs typeface="Arial"/>
              </a:rPr>
              <a:t>Кузнецов, Николай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Герасимович.</a:t>
            </a:r>
            <a:endParaRPr sz="1400">
              <a:latin typeface="Arial"/>
              <a:cs typeface="Arial"/>
            </a:endParaRPr>
          </a:p>
          <a:p>
            <a:pPr marL="355600" marR="5080" indent="198120">
              <a:lnSpc>
                <a:spcPts val="1510"/>
              </a:lnSpc>
              <a:spcBef>
                <a:spcPts val="110"/>
              </a:spcBef>
            </a:pPr>
            <a:r>
              <a:rPr sz="1400" spc="-5" dirty="0">
                <a:latin typeface="Arial"/>
                <a:cs typeface="Arial"/>
              </a:rPr>
              <a:t>Курсом </a:t>
            </a:r>
            <a:r>
              <a:rPr sz="1400" dirty="0">
                <a:latin typeface="Arial"/>
                <a:cs typeface="Arial"/>
              </a:rPr>
              <a:t>к победе / </a:t>
            </a:r>
            <a:r>
              <a:rPr sz="1400" spc="-5" dirty="0">
                <a:latin typeface="Arial"/>
                <a:cs typeface="Arial"/>
              </a:rPr>
              <a:t>Н. Г. Кузнецов. </a:t>
            </a:r>
            <a:r>
              <a:rPr sz="1400" dirty="0">
                <a:latin typeface="Arial"/>
                <a:cs typeface="Arial"/>
              </a:rPr>
              <a:t>- </a:t>
            </a:r>
            <a:r>
              <a:rPr sz="1400" spc="-5" dirty="0">
                <a:latin typeface="Arial"/>
                <a:cs typeface="Arial"/>
              </a:rPr>
              <a:t>Москва </a:t>
            </a:r>
            <a:r>
              <a:rPr sz="1400" dirty="0">
                <a:latin typeface="Arial"/>
                <a:cs typeface="Arial"/>
              </a:rPr>
              <a:t>: Военное </a:t>
            </a:r>
            <a:r>
              <a:rPr sz="1400" spc="-5" dirty="0">
                <a:latin typeface="Arial"/>
                <a:cs typeface="Arial"/>
              </a:rPr>
              <a:t>изд-во, 1987. </a:t>
            </a:r>
            <a:r>
              <a:rPr sz="1400" dirty="0">
                <a:latin typeface="Arial"/>
                <a:cs typeface="Arial"/>
              </a:rPr>
              <a:t>- </a:t>
            </a:r>
            <a:r>
              <a:rPr sz="1400" spc="-5" dirty="0">
                <a:latin typeface="Arial"/>
                <a:cs typeface="Arial"/>
              </a:rPr>
              <a:t>463 </a:t>
            </a:r>
            <a:r>
              <a:rPr sz="1400" dirty="0">
                <a:latin typeface="Arial"/>
                <a:cs typeface="Arial"/>
              </a:rPr>
              <a:t>с. - (Военные  </a:t>
            </a:r>
            <a:r>
              <a:rPr sz="1400" spc="-5" dirty="0">
                <a:latin typeface="Arial"/>
                <a:cs typeface="Arial"/>
              </a:rPr>
              <a:t>мемуары). </a:t>
            </a:r>
            <a:r>
              <a:rPr sz="1400" dirty="0">
                <a:latin typeface="Arial"/>
                <a:cs typeface="Arial"/>
              </a:rPr>
              <a:t>- </a:t>
            </a:r>
            <a:r>
              <a:rPr sz="1400" spc="-5" dirty="0">
                <a:latin typeface="Arial"/>
                <a:cs typeface="Arial"/>
              </a:rPr>
              <a:t>2.30 р. </a:t>
            </a:r>
            <a:r>
              <a:rPr sz="1400" dirty="0">
                <a:latin typeface="Arial"/>
                <a:cs typeface="Arial"/>
              </a:rPr>
              <a:t>- </a:t>
            </a:r>
            <a:r>
              <a:rPr sz="1400" spc="-5" dirty="0">
                <a:latin typeface="Arial"/>
                <a:cs typeface="Arial"/>
              </a:rPr>
              <a:t>Текст </a:t>
            </a:r>
            <a:r>
              <a:rPr sz="1400" dirty="0">
                <a:latin typeface="Arial"/>
                <a:cs typeface="Arial"/>
              </a:rPr>
              <a:t>: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непосредственный.</a:t>
            </a:r>
            <a:endParaRPr sz="1400">
              <a:latin typeface="Arial"/>
              <a:cs typeface="Arial"/>
            </a:endParaRPr>
          </a:p>
          <a:p>
            <a:pPr marL="355600" indent="-342900">
              <a:lnSpc>
                <a:spcPts val="1595"/>
              </a:lnSpc>
              <a:spcBef>
                <a:spcPts val="615"/>
              </a:spcBef>
              <a:buAutoNum type="arabicPeriod" startAt="3"/>
              <a:tabLst>
                <a:tab pos="354965" algn="l"/>
                <a:tab pos="355600" algn="l"/>
              </a:tabLst>
            </a:pPr>
            <a:r>
              <a:rPr sz="1400" dirty="0">
                <a:latin typeface="Arial"/>
                <a:cs typeface="Arial"/>
              </a:rPr>
              <a:t>Конев, Иван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Степанович.</a:t>
            </a:r>
            <a:endParaRPr sz="1400">
              <a:latin typeface="Arial"/>
              <a:cs typeface="Arial"/>
            </a:endParaRPr>
          </a:p>
          <a:p>
            <a:pPr marL="553085">
              <a:lnSpc>
                <a:spcPts val="1510"/>
              </a:lnSpc>
            </a:pPr>
            <a:r>
              <a:rPr sz="1400" dirty="0">
                <a:latin typeface="Arial"/>
                <a:cs typeface="Arial"/>
              </a:rPr>
              <a:t>Записки </a:t>
            </a:r>
            <a:r>
              <a:rPr sz="1400" spc="-5" dirty="0">
                <a:latin typeface="Arial"/>
                <a:cs typeface="Arial"/>
              </a:rPr>
              <a:t>командующего </a:t>
            </a:r>
            <a:r>
              <a:rPr sz="1400" dirty="0">
                <a:latin typeface="Arial"/>
                <a:cs typeface="Arial"/>
              </a:rPr>
              <a:t>фронтом : </a:t>
            </a:r>
            <a:r>
              <a:rPr sz="1400" spc="-5" dirty="0">
                <a:latin typeface="Arial"/>
                <a:cs typeface="Arial"/>
              </a:rPr>
              <a:t>1943-1945 </a:t>
            </a:r>
            <a:r>
              <a:rPr sz="1400" dirty="0">
                <a:latin typeface="Arial"/>
                <a:cs typeface="Arial"/>
              </a:rPr>
              <a:t>/ И. </a:t>
            </a:r>
            <a:r>
              <a:rPr sz="1400" spc="-5" dirty="0">
                <a:latin typeface="Arial"/>
                <a:cs typeface="Arial"/>
              </a:rPr>
              <a:t>С. </a:t>
            </a:r>
            <a:r>
              <a:rPr sz="1400" dirty="0">
                <a:latin typeface="Arial"/>
                <a:cs typeface="Arial"/>
              </a:rPr>
              <a:t>Конев. - 4-е </a:t>
            </a:r>
            <a:r>
              <a:rPr sz="1400" spc="-5" dirty="0">
                <a:latin typeface="Arial"/>
                <a:cs typeface="Arial"/>
              </a:rPr>
              <a:t>изд., </a:t>
            </a:r>
            <a:r>
              <a:rPr sz="1400" dirty="0">
                <a:latin typeface="Arial"/>
                <a:cs typeface="Arial"/>
              </a:rPr>
              <a:t>испр. - </a:t>
            </a:r>
            <a:r>
              <a:rPr sz="1400" spc="-5" dirty="0">
                <a:latin typeface="Arial"/>
                <a:cs typeface="Arial"/>
              </a:rPr>
              <a:t>Москва</a:t>
            </a:r>
            <a:r>
              <a:rPr sz="1400" spc="-1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  <a:p>
            <a:pPr marL="355600">
              <a:lnSpc>
                <a:spcPts val="1595"/>
              </a:lnSpc>
            </a:pPr>
            <a:r>
              <a:rPr sz="1400" spc="-5" dirty="0">
                <a:latin typeface="Arial"/>
                <a:cs typeface="Arial"/>
              </a:rPr>
              <a:t>Наука, 1985. </a:t>
            </a:r>
            <a:r>
              <a:rPr sz="1400" dirty="0">
                <a:latin typeface="Arial"/>
                <a:cs typeface="Arial"/>
              </a:rPr>
              <a:t>- 525 с. - </a:t>
            </a:r>
            <a:r>
              <a:rPr sz="1400" spc="-5" dirty="0">
                <a:latin typeface="Arial"/>
                <a:cs typeface="Arial"/>
              </a:rPr>
              <a:t>3.10 </a:t>
            </a:r>
            <a:r>
              <a:rPr sz="1400" dirty="0">
                <a:latin typeface="Arial"/>
                <a:cs typeface="Arial"/>
              </a:rPr>
              <a:t>р. - </a:t>
            </a:r>
            <a:r>
              <a:rPr sz="1400" spc="-5" dirty="0">
                <a:latin typeface="Arial"/>
                <a:cs typeface="Arial"/>
              </a:rPr>
              <a:t>Текст </a:t>
            </a:r>
            <a:r>
              <a:rPr sz="1400" dirty="0">
                <a:latin typeface="Arial"/>
                <a:cs typeface="Arial"/>
              </a:rPr>
              <a:t>:</a:t>
            </a:r>
            <a:r>
              <a:rPr sz="1400" spc="-15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непосредственный.</a:t>
            </a:r>
            <a:endParaRPr sz="1400">
              <a:latin typeface="Arial"/>
              <a:cs typeface="Arial"/>
            </a:endParaRPr>
          </a:p>
          <a:p>
            <a:pPr marL="355600" marR="304165" indent="-342900">
              <a:lnSpc>
                <a:spcPts val="1510"/>
              </a:lnSpc>
              <a:spcBef>
                <a:spcPts val="819"/>
              </a:spcBef>
              <a:buFont typeface="Arial"/>
              <a:buAutoNum type="arabicPeriod" startAt="4"/>
              <a:tabLst>
                <a:tab pos="403860" algn="l"/>
                <a:tab pos="404495" algn="l"/>
              </a:tabLst>
            </a:pPr>
            <a:r>
              <a:rPr dirty="0"/>
              <a:t>	</a:t>
            </a:r>
            <a:r>
              <a:rPr sz="1400" dirty="0">
                <a:latin typeface="Arial"/>
                <a:cs typeface="Arial"/>
              </a:rPr>
              <a:t>Великая </a:t>
            </a:r>
            <a:r>
              <a:rPr sz="1400" spc="-5" dirty="0">
                <a:latin typeface="Arial"/>
                <a:cs typeface="Arial"/>
              </a:rPr>
              <a:t>Отечественная </a:t>
            </a:r>
            <a:r>
              <a:rPr sz="1400" dirty="0">
                <a:latin typeface="Arial"/>
                <a:cs typeface="Arial"/>
              </a:rPr>
              <a:t>Война : краткий </a:t>
            </a:r>
            <a:r>
              <a:rPr sz="1400" spc="-5" dirty="0">
                <a:latin typeface="Arial"/>
                <a:cs typeface="Arial"/>
              </a:rPr>
              <a:t>научно-популярный очерк </a:t>
            </a:r>
            <a:r>
              <a:rPr sz="1400" dirty="0">
                <a:latin typeface="Arial"/>
                <a:cs typeface="Arial"/>
              </a:rPr>
              <a:t>/ В.Е. </a:t>
            </a:r>
            <a:r>
              <a:rPr sz="1400" spc="-5" dirty="0">
                <a:latin typeface="Arial"/>
                <a:cs typeface="Arial"/>
              </a:rPr>
              <a:t>Быстров. </a:t>
            </a:r>
            <a:r>
              <a:rPr sz="1400" dirty="0">
                <a:latin typeface="Arial"/>
                <a:cs typeface="Arial"/>
              </a:rPr>
              <a:t>-  </a:t>
            </a:r>
            <a:r>
              <a:rPr sz="1400" spc="-5" dirty="0">
                <a:latin typeface="Arial"/>
                <a:cs typeface="Arial"/>
              </a:rPr>
              <a:t>Москва </a:t>
            </a:r>
            <a:r>
              <a:rPr sz="1400" dirty="0">
                <a:latin typeface="Arial"/>
                <a:cs typeface="Arial"/>
              </a:rPr>
              <a:t>: </a:t>
            </a:r>
            <a:r>
              <a:rPr sz="1400" spc="-5" dirty="0">
                <a:latin typeface="Arial"/>
                <a:cs typeface="Arial"/>
              </a:rPr>
              <a:t>Политиздат, 1970. </a:t>
            </a:r>
            <a:r>
              <a:rPr sz="1400" dirty="0">
                <a:latin typeface="Arial"/>
                <a:cs typeface="Arial"/>
              </a:rPr>
              <a:t>- </a:t>
            </a:r>
            <a:r>
              <a:rPr sz="1400" spc="-5" dirty="0">
                <a:latin typeface="Arial"/>
                <a:cs typeface="Arial"/>
              </a:rPr>
              <a:t>638 </a:t>
            </a:r>
            <a:r>
              <a:rPr sz="1400" dirty="0">
                <a:latin typeface="Arial"/>
                <a:cs typeface="Arial"/>
              </a:rPr>
              <a:t>с. - </a:t>
            </a:r>
            <a:r>
              <a:rPr sz="1400" spc="-5" dirty="0">
                <a:latin typeface="Arial"/>
                <a:cs typeface="Arial"/>
              </a:rPr>
              <a:t>2.07 р., 1.85 р. </a:t>
            </a:r>
            <a:r>
              <a:rPr sz="1400" dirty="0">
                <a:latin typeface="Arial"/>
                <a:cs typeface="Arial"/>
              </a:rPr>
              <a:t>- </a:t>
            </a:r>
            <a:r>
              <a:rPr sz="1400" spc="-5" dirty="0">
                <a:latin typeface="Arial"/>
                <a:cs typeface="Arial"/>
              </a:rPr>
              <a:t>Текст </a:t>
            </a:r>
            <a:r>
              <a:rPr sz="1400" dirty="0">
                <a:latin typeface="Arial"/>
                <a:cs typeface="Arial"/>
              </a:rPr>
              <a:t>: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непосредственный.</a:t>
            </a:r>
            <a:endParaRPr sz="1400">
              <a:latin typeface="Arial"/>
              <a:cs typeface="Arial"/>
            </a:endParaRPr>
          </a:p>
          <a:p>
            <a:pPr marL="355600" indent="-342900">
              <a:lnSpc>
                <a:spcPts val="1595"/>
              </a:lnSpc>
              <a:spcBef>
                <a:spcPts val="615"/>
              </a:spcBef>
              <a:buAutoNum type="arabicPeriod" startAt="4"/>
              <a:tabLst>
                <a:tab pos="354965" algn="l"/>
                <a:tab pos="355600" algn="l"/>
              </a:tabLst>
            </a:pPr>
            <a:r>
              <a:rPr sz="1400" spc="-5" dirty="0">
                <a:latin typeface="Arial"/>
                <a:cs typeface="Arial"/>
              </a:rPr>
              <a:t>Плохих, </a:t>
            </a:r>
            <a:r>
              <a:rPr sz="1400" dirty="0">
                <a:latin typeface="Arial"/>
                <a:cs typeface="Arial"/>
              </a:rPr>
              <a:t>Ольга Ивановна.</a:t>
            </a:r>
            <a:endParaRPr sz="1400">
              <a:latin typeface="Arial"/>
              <a:cs typeface="Arial"/>
            </a:endParaRPr>
          </a:p>
          <a:p>
            <a:pPr marL="553085">
              <a:lnSpc>
                <a:spcPts val="1515"/>
              </a:lnSpc>
            </a:pPr>
            <a:r>
              <a:rPr sz="1400" spc="-5" dirty="0">
                <a:latin typeface="Arial"/>
                <a:cs typeface="Arial"/>
              </a:rPr>
              <a:t>Навек остались молодыми </a:t>
            </a:r>
            <a:r>
              <a:rPr sz="1400" dirty="0">
                <a:latin typeface="Arial"/>
                <a:cs typeface="Arial"/>
              </a:rPr>
              <a:t>/ О. </a:t>
            </a:r>
            <a:r>
              <a:rPr sz="1400" spc="-5" dirty="0">
                <a:latin typeface="Arial"/>
                <a:cs typeface="Arial"/>
              </a:rPr>
              <a:t>И. </a:t>
            </a:r>
            <a:r>
              <a:rPr sz="1400" spc="-10" dirty="0">
                <a:latin typeface="Arial"/>
                <a:cs typeface="Arial"/>
              </a:rPr>
              <a:t>Плохих. </a:t>
            </a:r>
            <a:r>
              <a:rPr sz="1400" dirty="0">
                <a:latin typeface="Arial"/>
                <a:cs typeface="Arial"/>
              </a:rPr>
              <a:t>- </a:t>
            </a:r>
            <a:r>
              <a:rPr sz="1400" spc="-5" dirty="0">
                <a:latin typeface="Arial"/>
                <a:cs typeface="Arial"/>
              </a:rPr>
              <a:t>Тюмень </a:t>
            </a:r>
            <a:r>
              <a:rPr sz="1400" dirty="0">
                <a:latin typeface="Arial"/>
                <a:cs typeface="Arial"/>
              </a:rPr>
              <a:t>: </a:t>
            </a:r>
            <a:r>
              <a:rPr sz="1400" spc="-5" dirty="0">
                <a:latin typeface="Arial"/>
                <a:cs typeface="Arial"/>
              </a:rPr>
              <a:t>Тюменский дом </a:t>
            </a:r>
            <a:r>
              <a:rPr sz="1400" dirty="0">
                <a:latin typeface="Arial"/>
                <a:cs typeface="Arial"/>
              </a:rPr>
              <a:t>печати, </a:t>
            </a:r>
            <a:r>
              <a:rPr sz="1400" spc="-5" dirty="0">
                <a:latin typeface="Arial"/>
                <a:cs typeface="Arial"/>
              </a:rPr>
              <a:t>2005.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-</a:t>
            </a:r>
            <a:endParaRPr sz="1400">
              <a:latin typeface="Arial"/>
              <a:cs typeface="Arial"/>
            </a:endParaRPr>
          </a:p>
          <a:p>
            <a:pPr marL="355600">
              <a:lnSpc>
                <a:spcPts val="1595"/>
              </a:lnSpc>
            </a:pPr>
            <a:r>
              <a:rPr sz="1400" spc="-5" dirty="0">
                <a:latin typeface="Arial"/>
                <a:cs typeface="Arial"/>
              </a:rPr>
              <a:t>312 </a:t>
            </a:r>
            <a:r>
              <a:rPr sz="1400" dirty="0">
                <a:latin typeface="Arial"/>
                <a:cs typeface="Arial"/>
              </a:rPr>
              <a:t>с. : </a:t>
            </a:r>
            <a:r>
              <a:rPr sz="1400" spc="-5" dirty="0">
                <a:latin typeface="Arial"/>
                <a:cs typeface="Arial"/>
              </a:rPr>
              <a:t>цв. ил., портр. </a:t>
            </a:r>
            <a:r>
              <a:rPr sz="1400" dirty="0">
                <a:latin typeface="Arial"/>
                <a:cs typeface="Arial"/>
              </a:rPr>
              <a:t>- ISBN </a:t>
            </a:r>
            <a:r>
              <a:rPr sz="1400" spc="-5" dirty="0">
                <a:latin typeface="Arial"/>
                <a:cs typeface="Arial"/>
              </a:rPr>
              <a:t>5-87591-049-6 </a:t>
            </a:r>
            <a:r>
              <a:rPr sz="1400" dirty="0">
                <a:latin typeface="Arial"/>
                <a:cs typeface="Arial"/>
              </a:rPr>
              <a:t>: </a:t>
            </a:r>
            <a:r>
              <a:rPr sz="1400" spc="-5" dirty="0">
                <a:latin typeface="Arial"/>
                <a:cs typeface="Arial"/>
              </a:rPr>
              <a:t>200.00 р. </a:t>
            </a:r>
            <a:r>
              <a:rPr sz="1400" dirty="0">
                <a:latin typeface="Arial"/>
                <a:cs typeface="Arial"/>
              </a:rPr>
              <a:t>- </a:t>
            </a:r>
            <a:r>
              <a:rPr sz="1400" spc="-5" dirty="0">
                <a:latin typeface="Arial"/>
                <a:cs typeface="Arial"/>
              </a:rPr>
              <a:t>Текст </a:t>
            </a:r>
            <a:r>
              <a:rPr sz="1400" dirty="0">
                <a:latin typeface="Arial"/>
                <a:cs typeface="Arial"/>
              </a:rPr>
              <a:t>:</a:t>
            </a:r>
            <a:r>
              <a:rPr sz="1400" spc="-14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непосредственный.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5143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44424" y="288036"/>
            <a:ext cx="8450580" cy="3781425"/>
            <a:chOff x="344424" y="288036"/>
            <a:chExt cx="8450580" cy="3781425"/>
          </a:xfrm>
        </p:grpSpPr>
        <p:sp>
          <p:nvSpPr>
            <p:cNvPr id="4" name="object 4"/>
            <p:cNvSpPr/>
            <p:nvPr/>
          </p:nvSpPr>
          <p:spPr>
            <a:xfrm>
              <a:off x="344424" y="301752"/>
              <a:ext cx="377952" cy="3794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79704" y="288036"/>
              <a:ext cx="2790444" cy="4038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75075" y="288036"/>
              <a:ext cx="640079" cy="4038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671315" y="288036"/>
              <a:ext cx="303275" cy="4038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30752" y="288036"/>
              <a:ext cx="3930396" cy="40386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417307" y="288036"/>
              <a:ext cx="303275" cy="4038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525512" y="288036"/>
              <a:ext cx="996696" cy="40386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79704" y="480060"/>
              <a:ext cx="2912363" cy="40386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348228" y="480060"/>
              <a:ext cx="303275" cy="4038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456431" y="480060"/>
              <a:ext cx="1225296" cy="40386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437888" y="480060"/>
              <a:ext cx="440436" cy="40386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634483" y="480060"/>
              <a:ext cx="1275588" cy="40386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666232" y="480060"/>
              <a:ext cx="719327" cy="4038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141720" y="480060"/>
              <a:ext cx="993648" cy="40386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891528" y="480060"/>
              <a:ext cx="303275" cy="4038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999731" y="480060"/>
              <a:ext cx="1028700" cy="40386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784592" y="480060"/>
              <a:ext cx="1010411" cy="40386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79704" y="672084"/>
              <a:ext cx="512064" cy="40386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47928" y="672084"/>
              <a:ext cx="303275" cy="4038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56132" y="672084"/>
              <a:ext cx="1685544" cy="40386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497835" y="672084"/>
              <a:ext cx="303275" cy="4038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606040" y="672084"/>
              <a:ext cx="2418588" cy="40386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780788" y="672084"/>
              <a:ext cx="294132" cy="403860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44424" y="979931"/>
              <a:ext cx="377952" cy="379475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79704" y="966216"/>
              <a:ext cx="3223260" cy="40386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77824" y="1158239"/>
              <a:ext cx="5993891" cy="40386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682739" y="1158239"/>
              <a:ext cx="1277111" cy="40386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79704" y="1350263"/>
              <a:ext cx="1200912" cy="40386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636776" y="1350263"/>
              <a:ext cx="303275" cy="4038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744979" y="1350263"/>
              <a:ext cx="3233927" cy="403860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735068" y="1350263"/>
              <a:ext cx="303275" cy="4038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843271" y="1350263"/>
              <a:ext cx="1274064" cy="403860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873495" y="1350263"/>
              <a:ext cx="303275" cy="4038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981700" y="1350263"/>
              <a:ext cx="659892" cy="403860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446520" y="1350263"/>
              <a:ext cx="342900" cy="403860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545579" y="1350263"/>
              <a:ext cx="303275" cy="4038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605015" y="1350263"/>
              <a:ext cx="541020" cy="403860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902195" y="1350263"/>
              <a:ext cx="303275" cy="4038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961631" y="1350263"/>
              <a:ext cx="737616" cy="403860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455407" y="1350263"/>
              <a:ext cx="301751" cy="403860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513319" y="1350263"/>
              <a:ext cx="1272540" cy="403860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79704" y="1542288"/>
              <a:ext cx="303276" cy="4038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87907" y="1542288"/>
              <a:ext cx="2418588" cy="403860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962656" y="1542288"/>
              <a:ext cx="294131" cy="403860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44424" y="1850136"/>
              <a:ext cx="377952" cy="379475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79704" y="1836419"/>
              <a:ext cx="2106168" cy="403859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590800" y="1836419"/>
              <a:ext cx="3902964" cy="403859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249924" y="1836419"/>
              <a:ext cx="789431" cy="403859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795515" y="1836419"/>
              <a:ext cx="1822703" cy="403859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79704" y="2028443"/>
              <a:ext cx="2290572" cy="403860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726435" y="2028443"/>
              <a:ext cx="303275" cy="4038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834640" y="2028443"/>
              <a:ext cx="2561843" cy="403860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152644" y="2028443"/>
              <a:ext cx="303275" cy="4038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260847" y="2028443"/>
              <a:ext cx="1298448" cy="403860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315456" y="2028443"/>
              <a:ext cx="303275" cy="4038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423659" y="2028443"/>
              <a:ext cx="1810512" cy="403860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990331" y="2028443"/>
              <a:ext cx="303275" cy="4038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79704" y="2220468"/>
              <a:ext cx="795527" cy="403860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231391" y="2220468"/>
              <a:ext cx="294131" cy="403860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281684" y="2220468"/>
              <a:ext cx="303275" cy="4038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341120" y="2220468"/>
              <a:ext cx="2692908" cy="403860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790188" y="2220468"/>
              <a:ext cx="303275" cy="4038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896868" y="2220468"/>
              <a:ext cx="659891" cy="403860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363212" y="2220468"/>
              <a:ext cx="342900" cy="403860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4462271" y="2220468"/>
              <a:ext cx="303275" cy="4038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521708" y="2220468"/>
              <a:ext cx="541020" cy="403860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818888" y="2220468"/>
              <a:ext cx="303275" cy="4038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878324" y="2220468"/>
              <a:ext cx="736091" cy="403860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370576" y="2220468"/>
              <a:ext cx="303275" cy="4038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430012" y="2220468"/>
              <a:ext cx="1729739" cy="403860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915912" y="2220468"/>
              <a:ext cx="303275" cy="4038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7024116" y="2220468"/>
              <a:ext cx="844296" cy="403860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79704" y="2412491"/>
              <a:ext cx="1816608" cy="403860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252472" y="2412491"/>
              <a:ext cx="294131" cy="403860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344424" y="2718815"/>
              <a:ext cx="377952" cy="379475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679704" y="2705100"/>
              <a:ext cx="5420868" cy="403860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856732" y="2705100"/>
              <a:ext cx="303275" cy="4038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916168" y="2705100"/>
              <a:ext cx="1853184" cy="403860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679704" y="2897124"/>
              <a:ext cx="4192524" cy="403860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4628388" y="2897124"/>
              <a:ext cx="303275" cy="4038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4687824" y="2897124"/>
              <a:ext cx="2523744" cy="403860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6967728" y="2897124"/>
              <a:ext cx="303275" cy="4038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7075931" y="2897124"/>
              <a:ext cx="1043940" cy="403860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679704" y="3089147"/>
              <a:ext cx="3177539" cy="403860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3613403" y="3089147"/>
              <a:ext cx="303275" cy="4038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3672839" y="3089147"/>
              <a:ext cx="4415027" cy="403860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679704" y="3281171"/>
              <a:ext cx="1089659" cy="403860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525524" y="3281171"/>
              <a:ext cx="303275" cy="4038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633727" y="3281171"/>
              <a:ext cx="874776" cy="403860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264663" y="3281171"/>
              <a:ext cx="440436" cy="40386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461259" y="3281171"/>
              <a:ext cx="1165860" cy="403860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3383279" y="3281171"/>
              <a:ext cx="719327" cy="4038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3858768" y="3281171"/>
              <a:ext cx="1246632" cy="403860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4861559" y="3281171"/>
              <a:ext cx="303275" cy="4038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4969764" y="3281171"/>
              <a:ext cx="1028700" cy="40386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5754624" y="3281171"/>
              <a:ext cx="1592579" cy="403860"/>
            </a:xfrm>
            <a:prstGeom prst="rect">
              <a:avLst/>
            </a:prstGeom>
            <a:blipFill>
              <a:blip r:embed="rId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7103364" y="3281171"/>
              <a:ext cx="303275" cy="4038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7210043" y="3281171"/>
              <a:ext cx="937259" cy="403860"/>
            </a:xfrm>
            <a:prstGeom prst="rect">
              <a:avLst/>
            </a:prstGeom>
            <a:blipFill>
              <a:blip r:embed="rId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7903464" y="3281171"/>
              <a:ext cx="303275" cy="4038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8010143" y="3281171"/>
              <a:ext cx="710183" cy="403860"/>
            </a:xfrm>
            <a:prstGeom prst="rect">
              <a:avLst/>
            </a:prstGeom>
            <a:blipFill>
              <a:blip r:embed="rId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679704" y="3473196"/>
              <a:ext cx="541020" cy="403860"/>
            </a:xfrm>
            <a:prstGeom prst="rect">
              <a:avLst/>
            </a:prstGeom>
            <a:blipFill>
              <a:blip r:embed="rId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976884" y="3473196"/>
              <a:ext cx="303275" cy="4038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036320" y="3473196"/>
              <a:ext cx="342900" cy="403860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135379" y="3473196"/>
              <a:ext cx="303275" cy="4038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194815" y="3473196"/>
              <a:ext cx="932687" cy="403860"/>
            </a:xfrm>
            <a:prstGeom prst="rect">
              <a:avLst/>
            </a:prstGeom>
            <a:blipFill>
              <a:blip r:embed="rId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883663" y="3473196"/>
              <a:ext cx="303275" cy="4038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943099" y="3473196"/>
              <a:ext cx="342900" cy="403860"/>
            </a:xfrm>
            <a:prstGeom prst="rect">
              <a:avLst/>
            </a:prstGeom>
            <a:blipFill>
              <a:blip r:embed="rId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042159" y="3473196"/>
              <a:ext cx="301751" cy="403860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100072" y="3473196"/>
              <a:ext cx="2025396" cy="403860"/>
            </a:xfrm>
            <a:prstGeom prst="rect">
              <a:avLst/>
            </a:prstGeom>
            <a:blipFill>
              <a:blip r:embed="rId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3881627" y="3473196"/>
              <a:ext cx="303275" cy="4038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3989832" y="3473196"/>
              <a:ext cx="845819" cy="403860"/>
            </a:xfrm>
            <a:prstGeom prst="rect">
              <a:avLst/>
            </a:prstGeom>
            <a:blipFill>
              <a:blip r:embed="rId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4591812" y="3473196"/>
              <a:ext cx="4126991" cy="403860"/>
            </a:xfrm>
            <a:prstGeom prst="rect">
              <a:avLst/>
            </a:prstGeom>
            <a:blipFill>
              <a:blip r:embed="rId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679704" y="3665220"/>
              <a:ext cx="396239" cy="403859"/>
            </a:xfrm>
            <a:prstGeom prst="rect">
              <a:avLst/>
            </a:prstGeom>
            <a:blipFill>
              <a:blip r:embed="rId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832104" y="3665220"/>
              <a:ext cx="441959" cy="403859"/>
            </a:xfrm>
            <a:prstGeom prst="rect">
              <a:avLst/>
            </a:prstGeom>
            <a:blipFill>
              <a:blip r:embed="rId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1030224" y="3665220"/>
              <a:ext cx="303275" cy="4038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089660" y="3665220"/>
              <a:ext cx="3721608" cy="403859"/>
            </a:xfrm>
            <a:prstGeom prst="rect">
              <a:avLst/>
            </a:prstGeom>
            <a:blipFill>
              <a:blip r:embed="rId7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4567427" y="3665220"/>
              <a:ext cx="784860" cy="403859"/>
            </a:xfrm>
            <a:prstGeom prst="rect">
              <a:avLst/>
            </a:prstGeom>
            <a:blipFill>
              <a:blip r:embed="rId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1" name="object 121"/>
          <p:cNvSpPr txBox="1"/>
          <p:nvPr/>
        </p:nvSpPr>
        <p:spPr>
          <a:xfrm>
            <a:off x="437489" y="328676"/>
            <a:ext cx="8194040" cy="361759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355600" marR="5080" indent="-343535">
              <a:lnSpc>
                <a:spcPts val="1510"/>
              </a:lnSpc>
              <a:spcBef>
                <a:spcPts val="295"/>
              </a:spcBef>
              <a:buAutoNum type="arabicPeriod" startAt="6"/>
              <a:tabLst>
                <a:tab pos="355600" algn="l"/>
                <a:tab pos="356235" algn="l"/>
              </a:tabLst>
            </a:pPr>
            <a:r>
              <a:rPr sz="1400" dirty="0">
                <a:latin typeface="Arial"/>
                <a:cs typeface="Arial"/>
              </a:rPr>
              <a:t>Великая </a:t>
            </a:r>
            <a:r>
              <a:rPr sz="1400" spc="-5" dirty="0">
                <a:latin typeface="Arial"/>
                <a:cs typeface="Arial"/>
              </a:rPr>
              <a:t>Отечественная война 1941-1945 </a:t>
            </a:r>
            <a:r>
              <a:rPr sz="1400" dirty="0">
                <a:latin typeface="Arial"/>
                <a:cs typeface="Arial"/>
              </a:rPr>
              <a:t>: </a:t>
            </a:r>
            <a:r>
              <a:rPr sz="1400" spc="-5" dirty="0">
                <a:latin typeface="Arial"/>
                <a:cs typeface="Arial"/>
              </a:rPr>
              <a:t>энциклопедия </a:t>
            </a:r>
            <a:r>
              <a:rPr sz="1400" dirty="0">
                <a:latin typeface="Arial"/>
                <a:cs typeface="Arial"/>
              </a:rPr>
              <a:t>/ гл. </a:t>
            </a:r>
            <a:r>
              <a:rPr sz="1400" spc="-5" dirty="0">
                <a:latin typeface="Arial"/>
                <a:cs typeface="Arial"/>
              </a:rPr>
              <a:t>ред. М. М. </a:t>
            </a:r>
            <a:r>
              <a:rPr sz="1400" dirty="0">
                <a:latin typeface="Arial"/>
                <a:cs typeface="Arial"/>
              </a:rPr>
              <a:t>Козлов. - </a:t>
            </a:r>
            <a:r>
              <a:rPr sz="1400" spc="-5" dirty="0">
                <a:latin typeface="Arial"/>
                <a:cs typeface="Arial"/>
              </a:rPr>
              <a:t>Москва </a:t>
            </a:r>
            <a:r>
              <a:rPr sz="1400" dirty="0">
                <a:latin typeface="Arial"/>
                <a:cs typeface="Arial"/>
              </a:rPr>
              <a:t>:  </a:t>
            </a:r>
            <a:r>
              <a:rPr sz="1400" spc="-5" dirty="0">
                <a:latin typeface="Arial"/>
                <a:cs typeface="Arial"/>
              </a:rPr>
              <a:t>Советская энциклопедия, 1985. </a:t>
            </a:r>
            <a:r>
              <a:rPr sz="1400" dirty="0">
                <a:latin typeface="Arial"/>
                <a:cs typeface="Arial"/>
              </a:rPr>
              <a:t>- </a:t>
            </a:r>
            <a:r>
              <a:rPr sz="1400" spc="-5" dirty="0">
                <a:latin typeface="Arial"/>
                <a:cs typeface="Arial"/>
              </a:rPr>
              <a:t>832 </a:t>
            </a:r>
            <a:r>
              <a:rPr sz="1400" dirty="0">
                <a:latin typeface="Arial"/>
                <a:cs typeface="Arial"/>
              </a:rPr>
              <a:t>с. : </a:t>
            </a:r>
            <a:r>
              <a:rPr sz="1400" spc="-5" dirty="0">
                <a:latin typeface="Arial"/>
                <a:cs typeface="Arial"/>
              </a:rPr>
              <a:t>ил., цв. </a:t>
            </a:r>
            <a:r>
              <a:rPr sz="1400" dirty="0">
                <a:latin typeface="Arial"/>
                <a:cs typeface="Arial"/>
              </a:rPr>
              <a:t>ил., карты, </a:t>
            </a:r>
            <a:r>
              <a:rPr sz="1400" spc="-5" dirty="0">
                <a:latin typeface="Arial"/>
                <a:cs typeface="Arial"/>
              </a:rPr>
              <a:t>портр. </a:t>
            </a:r>
            <a:r>
              <a:rPr sz="1400" dirty="0">
                <a:latin typeface="Arial"/>
                <a:cs typeface="Arial"/>
              </a:rPr>
              <a:t>; </a:t>
            </a:r>
            <a:r>
              <a:rPr sz="1400" spc="-5" dirty="0">
                <a:latin typeface="Arial"/>
                <a:cs typeface="Arial"/>
              </a:rPr>
              <a:t>27 </a:t>
            </a:r>
            <a:r>
              <a:rPr sz="1400" dirty="0">
                <a:latin typeface="Arial"/>
                <a:cs typeface="Arial"/>
              </a:rPr>
              <a:t>см. - </a:t>
            </a:r>
            <a:r>
              <a:rPr sz="1400" spc="-5" dirty="0">
                <a:latin typeface="Arial"/>
                <a:cs typeface="Arial"/>
              </a:rPr>
              <a:t>Библиогр. </a:t>
            </a:r>
            <a:r>
              <a:rPr sz="1400" dirty="0">
                <a:latin typeface="Arial"/>
                <a:cs typeface="Arial"/>
              </a:rPr>
              <a:t>в конце  ст. - (в </a:t>
            </a:r>
            <a:r>
              <a:rPr sz="1400" spc="-5" dirty="0">
                <a:latin typeface="Arial"/>
                <a:cs typeface="Arial"/>
              </a:rPr>
              <a:t>пер.) </a:t>
            </a:r>
            <a:r>
              <a:rPr sz="1400" dirty="0">
                <a:latin typeface="Arial"/>
                <a:cs typeface="Arial"/>
              </a:rPr>
              <a:t>: </a:t>
            </a:r>
            <a:r>
              <a:rPr sz="1400" spc="-5" dirty="0">
                <a:latin typeface="Arial"/>
                <a:cs typeface="Arial"/>
              </a:rPr>
              <a:t>12.20 р. </a:t>
            </a:r>
            <a:r>
              <a:rPr sz="1400" dirty="0">
                <a:latin typeface="Arial"/>
                <a:cs typeface="Arial"/>
              </a:rPr>
              <a:t>- Текст :</a:t>
            </a:r>
            <a:r>
              <a:rPr sz="1400" spc="-13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непосредственный.</a:t>
            </a:r>
            <a:endParaRPr sz="1400">
              <a:latin typeface="Arial"/>
              <a:cs typeface="Arial"/>
            </a:endParaRPr>
          </a:p>
          <a:p>
            <a:pPr marL="355600" indent="-343535">
              <a:lnSpc>
                <a:spcPts val="1595"/>
              </a:lnSpc>
              <a:spcBef>
                <a:spcPts val="615"/>
              </a:spcBef>
              <a:buAutoNum type="arabicPeriod" startAt="6"/>
              <a:tabLst>
                <a:tab pos="355600" algn="l"/>
                <a:tab pos="356235" algn="l"/>
              </a:tabLst>
            </a:pPr>
            <a:r>
              <a:rPr sz="1400" dirty="0">
                <a:latin typeface="Arial"/>
                <a:cs typeface="Arial"/>
              </a:rPr>
              <a:t>Звягинцев, </a:t>
            </a:r>
            <a:r>
              <a:rPr sz="1400" spc="-5" dirty="0">
                <a:latin typeface="Arial"/>
                <a:cs typeface="Arial"/>
              </a:rPr>
              <a:t>Александр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Григорьевич.</a:t>
            </a:r>
            <a:endParaRPr sz="1400">
              <a:latin typeface="Arial"/>
              <a:cs typeface="Arial"/>
            </a:endParaRPr>
          </a:p>
          <a:p>
            <a:pPr marL="355600" marR="15240" indent="198120">
              <a:lnSpc>
                <a:spcPts val="1510"/>
              </a:lnSpc>
              <a:spcBef>
                <a:spcPts val="110"/>
              </a:spcBef>
            </a:pPr>
            <a:r>
              <a:rPr sz="1400" dirty="0">
                <a:latin typeface="Arial"/>
                <a:cs typeface="Arial"/>
              </a:rPr>
              <a:t>Нюрнбергский </a:t>
            </a:r>
            <a:r>
              <a:rPr sz="1400" spc="-5" dirty="0">
                <a:latin typeface="Arial"/>
                <a:cs typeface="Arial"/>
              </a:rPr>
              <a:t>набат. Репортаж из прошлого, обращение </a:t>
            </a:r>
            <a:r>
              <a:rPr sz="1400" dirty="0">
                <a:latin typeface="Arial"/>
                <a:cs typeface="Arial"/>
              </a:rPr>
              <a:t>к </a:t>
            </a:r>
            <a:r>
              <a:rPr sz="1400" spc="-10" dirty="0">
                <a:latin typeface="Arial"/>
                <a:cs typeface="Arial"/>
              </a:rPr>
              <a:t>будущему </a:t>
            </a:r>
            <a:r>
              <a:rPr sz="1400" dirty="0">
                <a:latin typeface="Arial"/>
                <a:cs typeface="Arial"/>
              </a:rPr>
              <a:t>/ </a:t>
            </a:r>
            <a:r>
              <a:rPr sz="1400" spc="-5" dirty="0">
                <a:latin typeface="Arial"/>
                <a:cs typeface="Arial"/>
              </a:rPr>
              <a:t>Александр  </a:t>
            </a:r>
            <a:r>
              <a:rPr sz="1400" dirty="0">
                <a:latin typeface="Arial"/>
                <a:cs typeface="Arial"/>
              </a:rPr>
              <a:t>Звягинцев. - </a:t>
            </a:r>
            <a:r>
              <a:rPr sz="1400" spc="-5" dirty="0">
                <a:latin typeface="Arial"/>
                <a:cs typeface="Arial"/>
              </a:rPr>
              <a:t>Москва </a:t>
            </a:r>
            <a:r>
              <a:rPr sz="1400" dirty="0">
                <a:latin typeface="Arial"/>
                <a:cs typeface="Arial"/>
              </a:rPr>
              <a:t>: ОЛМА </a:t>
            </a:r>
            <a:r>
              <a:rPr sz="1400" spc="-5" dirty="0">
                <a:latin typeface="Arial"/>
                <a:cs typeface="Arial"/>
              </a:rPr>
              <a:t>Медиа Групп, 2006. </a:t>
            </a:r>
            <a:r>
              <a:rPr sz="1400" dirty="0">
                <a:latin typeface="Arial"/>
                <a:cs typeface="Arial"/>
              </a:rPr>
              <a:t>- </a:t>
            </a:r>
            <a:r>
              <a:rPr sz="1400" spc="-5" dirty="0">
                <a:latin typeface="Arial"/>
                <a:cs typeface="Arial"/>
              </a:rPr>
              <a:t>1120 </a:t>
            </a:r>
            <a:r>
              <a:rPr sz="1400" dirty="0">
                <a:latin typeface="Arial"/>
                <a:cs typeface="Arial"/>
              </a:rPr>
              <a:t>с. : </a:t>
            </a:r>
            <a:r>
              <a:rPr sz="1400" spc="-5" dirty="0">
                <a:latin typeface="Arial"/>
                <a:cs typeface="Arial"/>
              </a:rPr>
              <a:t>ил. </a:t>
            </a:r>
            <a:r>
              <a:rPr sz="1400" dirty="0">
                <a:latin typeface="Arial"/>
                <a:cs typeface="Arial"/>
              </a:rPr>
              <a:t>- ISBN </a:t>
            </a:r>
            <a:r>
              <a:rPr sz="1400" spc="-5" dirty="0">
                <a:latin typeface="Arial"/>
                <a:cs typeface="Arial"/>
              </a:rPr>
              <a:t>5-373-00550-9 </a:t>
            </a:r>
            <a:r>
              <a:rPr sz="1400" dirty="0">
                <a:latin typeface="Arial"/>
                <a:cs typeface="Arial"/>
              </a:rPr>
              <a:t>: </a:t>
            </a:r>
            <a:r>
              <a:rPr sz="1400" spc="-5" dirty="0">
                <a:latin typeface="Arial"/>
                <a:cs typeface="Arial"/>
              </a:rPr>
              <a:t>365.02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р.</a:t>
            </a:r>
            <a:endParaRPr sz="1400">
              <a:latin typeface="Arial"/>
              <a:cs typeface="Arial"/>
            </a:endParaRPr>
          </a:p>
          <a:p>
            <a:pPr marL="355600">
              <a:lnSpc>
                <a:spcPts val="1490"/>
              </a:lnSpc>
            </a:pPr>
            <a:r>
              <a:rPr sz="1400" dirty="0">
                <a:latin typeface="Arial"/>
                <a:cs typeface="Arial"/>
              </a:rPr>
              <a:t>- </a:t>
            </a:r>
            <a:r>
              <a:rPr sz="1400" spc="-5" dirty="0">
                <a:latin typeface="Arial"/>
                <a:cs typeface="Arial"/>
              </a:rPr>
              <a:t>Текст </a:t>
            </a:r>
            <a:r>
              <a:rPr sz="1400" dirty="0">
                <a:latin typeface="Arial"/>
                <a:cs typeface="Arial"/>
              </a:rPr>
              <a:t>: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непосредственный.</a:t>
            </a:r>
            <a:endParaRPr sz="1400">
              <a:latin typeface="Arial"/>
              <a:cs typeface="Arial"/>
            </a:endParaRPr>
          </a:p>
          <a:p>
            <a:pPr marL="355600" indent="-343535">
              <a:lnSpc>
                <a:spcPts val="1595"/>
              </a:lnSpc>
              <a:spcBef>
                <a:spcPts val="635"/>
              </a:spcBef>
              <a:buAutoNum type="arabicPeriod" startAt="8"/>
              <a:tabLst>
                <a:tab pos="355600" algn="l"/>
                <a:tab pos="356235" algn="l"/>
              </a:tabLst>
            </a:pPr>
            <a:r>
              <a:rPr sz="1400" spc="-5" dirty="0">
                <a:latin typeface="Arial"/>
                <a:cs typeface="Arial"/>
              </a:rPr>
              <a:t>Маршал Жуков. </a:t>
            </a:r>
            <a:r>
              <a:rPr sz="1400" dirty="0">
                <a:latin typeface="Arial"/>
                <a:cs typeface="Arial"/>
              </a:rPr>
              <a:t>Каким мы его помним : историческая </a:t>
            </a:r>
            <a:r>
              <a:rPr sz="1400" spc="-5" dirty="0">
                <a:latin typeface="Arial"/>
                <a:cs typeface="Arial"/>
              </a:rPr>
              <a:t>литература </a:t>
            </a:r>
            <a:r>
              <a:rPr sz="1400" dirty="0">
                <a:latin typeface="Arial"/>
                <a:cs typeface="Arial"/>
              </a:rPr>
              <a:t>/ </a:t>
            </a:r>
            <a:r>
              <a:rPr sz="1400" spc="-5" dirty="0">
                <a:latin typeface="Arial"/>
                <a:cs typeface="Arial"/>
              </a:rPr>
              <a:t>подгот. </a:t>
            </a:r>
            <a:r>
              <a:rPr sz="1400" dirty="0">
                <a:latin typeface="Arial"/>
                <a:cs typeface="Arial"/>
              </a:rPr>
              <a:t>В. </a:t>
            </a:r>
            <a:r>
              <a:rPr sz="1400" spc="-5" dirty="0">
                <a:latin typeface="Arial"/>
                <a:cs typeface="Arial"/>
              </a:rPr>
              <a:t>С. Яровикова</a:t>
            </a:r>
            <a:r>
              <a:rPr sz="1400" spc="-1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;</a:t>
            </a:r>
            <a:endParaRPr sz="1400">
              <a:latin typeface="Arial"/>
              <a:cs typeface="Arial"/>
            </a:endParaRPr>
          </a:p>
          <a:p>
            <a:pPr marL="355600" marR="459105">
              <a:lnSpc>
                <a:spcPct val="90100"/>
              </a:lnSpc>
              <a:spcBef>
                <a:spcPts val="85"/>
              </a:spcBef>
            </a:pPr>
            <a:r>
              <a:rPr sz="1400" spc="-5" dirty="0">
                <a:latin typeface="Arial"/>
                <a:cs typeface="Arial"/>
              </a:rPr>
              <a:t>примеч. </a:t>
            </a:r>
            <a:r>
              <a:rPr sz="1400" dirty="0">
                <a:latin typeface="Arial"/>
                <a:cs typeface="Arial"/>
              </a:rPr>
              <a:t>Е. </a:t>
            </a:r>
            <a:r>
              <a:rPr sz="1400" spc="-5" dirty="0">
                <a:latin typeface="Arial"/>
                <a:cs typeface="Arial"/>
              </a:rPr>
              <a:t>Н. </a:t>
            </a:r>
            <a:r>
              <a:rPr sz="1400" dirty="0">
                <a:latin typeface="Arial"/>
                <a:cs typeface="Arial"/>
              </a:rPr>
              <a:t>Цветаева. - </a:t>
            </a:r>
            <a:r>
              <a:rPr sz="1400" spc="-5" dirty="0">
                <a:latin typeface="Arial"/>
                <a:cs typeface="Arial"/>
              </a:rPr>
              <a:t>Москва </a:t>
            </a:r>
            <a:r>
              <a:rPr sz="1400" dirty="0">
                <a:latin typeface="Arial"/>
                <a:cs typeface="Arial"/>
              </a:rPr>
              <a:t>: Политиздат, </a:t>
            </a:r>
            <a:r>
              <a:rPr sz="1400" spc="-5" dirty="0">
                <a:latin typeface="Arial"/>
                <a:cs typeface="Arial"/>
              </a:rPr>
              <a:t>1988. </a:t>
            </a:r>
            <a:r>
              <a:rPr sz="1400" dirty="0">
                <a:latin typeface="Arial"/>
                <a:cs typeface="Arial"/>
              </a:rPr>
              <a:t>- 398 с. : </a:t>
            </a:r>
            <a:r>
              <a:rPr sz="1400" spc="-5" dirty="0">
                <a:latin typeface="Arial"/>
                <a:cs typeface="Arial"/>
              </a:rPr>
              <a:t>фот. </a:t>
            </a:r>
            <a:r>
              <a:rPr sz="1400" dirty="0">
                <a:latin typeface="Arial"/>
                <a:cs typeface="Arial"/>
              </a:rPr>
              <a:t>- </a:t>
            </a:r>
            <a:r>
              <a:rPr sz="1400" spc="-5" dirty="0">
                <a:latin typeface="Arial"/>
                <a:cs typeface="Arial"/>
              </a:rPr>
              <a:t>Указ. имён: </a:t>
            </a:r>
            <a:r>
              <a:rPr sz="1400" dirty="0">
                <a:latin typeface="Arial"/>
                <a:cs typeface="Arial"/>
              </a:rPr>
              <a:t>с. </a:t>
            </a:r>
            <a:r>
              <a:rPr sz="1400" spc="-5" dirty="0">
                <a:latin typeface="Arial"/>
                <a:cs typeface="Arial"/>
              </a:rPr>
              <a:t>387. </a:t>
            </a:r>
            <a:r>
              <a:rPr sz="1400" dirty="0">
                <a:latin typeface="Arial"/>
                <a:cs typeface="Arial"/>
              </a:rPr>
              <a:t>-  </a:t>
            </a:r>
            <a:r>
              <a:rPr sz="1400" spc="-5" dirty="0">
                <a:latin typeface="Arial"/>
                <a:cs typeface="Arial"/>
              </a:rPr>
              <a:t>Предм.-географический указ.: </a:t>
            </a:r>
            <a:r>
              <a:rPr sz="1400" dirty="0">
                <a:latin typeface="Arial"/>
                <a:cs typeface="Arial"/>
              </a:rPr>
              <a:t>с. </a:t>
            </a:r>
            <a:r>
              <a:rPr sz="1400" spc="-5" dirty="0">
                <a:latin typeface="Arial"/>
                <a:cs typeface="Arial"/>
              </a:rPr>
              <a:t>392. </a:t>
            </a:r>
            <a:r>
              <a:rPr sz="1400" dirty="0">
                <a:latin typeface="Arial"/>
                <a:cs typeface="Arial"/>
              </a:rPr>
              <a:t>- ISBN </a:t>
            </a:r>
            <a:r>
              <a:rPr sz="1400" spc="-5" dirty="0">
                <a:latin typeface="Arial"/>
                <a:cs typeface="Arial"/>
              </a:rPr>
              <a:t>5-250-00154-8 </a:t>
            </a:r>
            <a:r>
              <a:rPr sz="1400" dirty="0">
                <a:latin typeface="Arial"/>
                <a:cs typeface="Arial"/>
              </a:rPr>
              <a:t>(в </a:t>
            </a:r>
            <a:r>
              <a:rPr sz="1400" spc="-5" dirty="0">
                <a:latin typeface="Arial"/>
                <a:cs typeface="Arial"/>
              </a:rPr>
              <a:t>пер.) </a:t>
            </a:r>
            <a:r>
              <a:rPr sz="1400" dirty="0">
                <a:latin typeface="Arial"/>
                <a:cs typeface="Arial"/>
              </a:rPr>
              <a:t>: </a:t>
            </a:r>
            <a:r>
              <a:rPr sz="1400" spc="-5" dirty="0">
                <a:latin typeface="Arial"/>
                <a:cs typeface="Arial"/>
              </a:rPr>
              <a:t>2.00 р. </a:t>
            </a:r>
            <a:r>
              <a:rPr sz="1400" dirty="0">
                <a:latin typeface="Arial"/>
                <a:cs typeface="Arial"/>
              </a:rPr>
              <a:t>- </a:t>
            </a:r>
            <a:r>
              <a:rPr sz="1400" spc="-5" dirty="0">
                <a:latin typeface="Arial"/>
                <a:cs typeface="Arial"/>
              </a:rPr>
              <a:t>Текст </a:t>
            </a:r>
            <a:r>
              <a:rPr sz="1400" dirty="0">
                <a:latin typeface="Arial"/>
                <a:cs typeface="Arial"/>
              </a:rPr>
              <a:t>:  </a:t>
            </a:r>
            <a:r>
              <a:rPr sz="1400" spc="-5" dirty="0">
                <a:latin typeface="Arial"/>
                <a:cs typeface="Arial"/>
              </a:rPr>
              <a:t>непосредственный.</a:t>
            </a:r>
            <a:endParaRPr sz="1400">
              <a:latin typeface="Arial"/>
              <a:cs typeface="Arial"/>
            </a:endParaRPr>
          </a:p>
          <a:p>
            <a:pPr marL="355600" marR="681990" indent="-343535">
              <a:lnSpc>
                <a:spcPts val="1510"/>
              </a:lnSpc>
              <a:spcBef>
                <a:spcPts val="815"/>
              </a:spcBef>
              <a:buAutoNum type="arabicPeriod" startAt="9"/>
              <a:tabLst>
                <a:tab pos="355600" algn="l"/>
                <a:tab pos="356235" algn="l"/>
              </a:tabLst>
            </a:pPr>
            <a:r>
              <a:rPr sz="1400" dirty="0">
                <a:latin typeface="Arial"/>
                <a:cs typeface="Arial"/>
              </a:rPr>
              <a:t>О Войне и Победе : </a:t>
            </a:r>
            <a:r>
              <a:rPr sz="1400" spc="-5" dirty="0">
                <a:latin typeface="Arial"/>
                <a:cs typeface="Arial"/>
              </a:rPr>
              <a:t>альбом </a:t>
            </a:r>
            <a:r>
              <a:rPr sz="1400" dirty="0">
                <a:latin typeface="Arial"/>
                <a:cs typeface="Arial"/>
              </a:rPr>
              <a:t>[из </a:t>
            </a:r>
            <a:r>
              <a:rPr sz="1400" spc="-5" dirty="0">
                <a:latin typeface="Arial"/>
                <a:cs typeface="Arial"/>
              </a:rPr>
              <a:t>собрания </a:t>
            </a:r>
            <a:r>
              <a:rPr sz="1400" dirty="0">
                <a:latin typeface="Arial"/>
                <a:cs typeface="Arial"/>
              </a:rPr>
              <a:t>Тюменского </a:t>
            </a:r>
            <a:r>
              <a:rPr sz="1400" spc="-5" dirty="0">
                <a:latin typeface="Arial"/>
                <a:cs typeface="Arial"/>
              </a:rPr>
              <a:t>музейно-просветительского  объединения] </a:t>
            </a:r>
            <a:r>
              <a:rPr sz="1400" dirty="0">
                <a:latin typeface="Arial"/>
                <a:cs typeface="Arial"/>
              </a:rPr>
              <a:t>/ </a:t>
            </a:r>
            <a:r>
              <a:rPr sz="1400" spc="-5" dirty="0">
                <a:latin typeface="Arial"/>
                <a:cs typeface="Arial"/>
              </a:rPr>
              <a:t>ТМПО </a:t>
            </a:r>
            <a:r>
              <a:rPr sz="1400" dirty="0">
                <a:latin typeface="Arial"/>
                <a:cs typeface="Arial"/>
              </a:rPr>
              <a:t>; </a:t>
            </a:r>
            <a:r>
              <a:rPr sz="1400" spc="-5" dirty="0">
                <a:latin typeface="Arial"/>
                <a:cs typeface="Arial"/>
              </a:rPr>
              <a:t>ред. </a:t>
            </a:r>
            <a:r>
              <a:rPr sz="1400" dirty="0">
                <a:latin typeface="Arial"/>
                <a:cs typeface="Arial"/>
              </a:rPr>
              <a:t>И. </a:t>
            </a:r>
            <a:r>
              <a:rPr sz="1400" spc="-5" dirty="0">
                <a:latin typeface="Arial"/>
                <a:cs typeface="Arial"/>
              </a:rPr>
              <a:t>Г. Шишкин </a:t>
            </a:r>
            <a:r>
              <a:rPr sz="1400" dirty="0">
                <a:latin typeface="Arial"/>
                <a:cs typeface="Arial"/>
              </a:rPr>
              <a:t>; </a:t>
            </a:r>
            <a:r>
              <a:rPr sz="1400" spc="-5" dirty="0">
                <a:latin typeface="Arial"/>
                <a:cs typeface="Arial"/>
              </a:rPr>
              <a:t>авт.-сост.: С. </a:t>
            </a:r>
            <a:r>
              <a:rPr sz="1400" dirty="0">
                <a:latin typeface="Arial"/>
                <a:cs typeface="Arial"/>
              </a:rPr>
              <a:t>В. </a:t>
            </a:r>
            <a:r>
              <a:rPr sz="1400" spc="-5" dirty="0">
                <a:latin typeface="Arial"/>
                <a:cs typeface="Arial"/>
              </a:rPr>
              <a:t>Беляков </a:t>
            </a:r>
            <a:r>
              <a:rPr sz="1400" dirty="0">
                <a:latin typeface="Arial"/>
                <a:cs typeface="Arial"/>
              </a:rPr>
              <a:t>[и </a:t>
            </a:r>
            <a:r>
              <a:rPr sz="1400" spc="-5" dirty="0">
                <a:latin typeface="Arial"/>
                <a:cs typeface="Arial"/>
              </a:rPr>
              <a:t>др.]. </a:t>
            </a:r>
            <a:r>
              <a:rPr sz="1400" dirty="0">
                <a:latin typeface="Arial"/>
                <a:cs typeface="Arial"/>
              </a:rPr>
              <a:t>- Тюмень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;</a:t>
            </a:r>
            <a:endParaRPr sz="1400">
              <a:latin typeface="Arial"/>
              <a:cs typeface="Arial"/>
            </a:endParaRPr>
          </a:p>
          <a:p>
            <a:pPr marL="355600" marR="81915">
              <a:lnSpc>
                <a:spcPts val="1510"/>
              </a:lnSpc>
              <a:spcBef>
                <a:spcPts val="5"/>
              </a:spcBef>
            </a:pPr>
            <a:r>
              <a:rPr sz="1400" spc="-5" dirty="0">
                <a:latin typeface="Arial"/>
                <a:cs typeface="Arial"/>
              </a:rPr>
              <a:t>Екатеринбург </a:t>
            </a:r>
            <a:r>
              <a:rPr sz="1400" dirty="0">
                <a:latin typeface="Arial"/>
                <a:cs typeface="Arial"/>
              </a:rPr>
              <a:t>: Тюменское </a:t>
            </a:r>
            <a:r>
              <a:rPr sz="1400" spc="-5" dirty="0">
                <a:latin typeface="Arial"/>
                <a:cs typeface="Arial"/>
              </a:rPr>
              <a:t>музейно-просветительское объединение, 2025 (Уральский  рабочий). </a:t>
            </a:r>
            <a:r>
              <a:rPr sz="1400" dirty="0">
                <a:latin typeface="Arial"/>
                <a:cs typeface="Arial"/>
              </a:rPr>
              <a:t>- </a:t>
            </a:r>
            <a:r>
              <a:rPr sz="1400" spc="-5" dirty="0">
                <a:latin typeface="Arial"/>
                <a:cs typeface="Arial"/>
              </a:rPr>
              <a:t>336 </a:t>
            </a:r>
            <a:r>
              <a:rPr sz="1400" dirty="0">
                <a:latin typeface="Arial"/>
                <a:cs typeface="Arial"/>
              </a:rPr>
              <a:t>с. : </a:t>
            </a:r>
            <a:r>
              <a:rPr sz="1400" spc="-5" dirty="0">
                <a:latin typeface="Arial"/>
                <a:cs typeface="Arial"/>
              </a:rPr>
              <a:t>цв. ил., </a:t>
            </a:r>
            <a:r>
              <a:rPr sz="1400" dirty="0">
                <a:latin typeface="Arial"/>
                <a:cs typeface="Arial"/>
              </a:rPr>
              <a:t>фот., </a:t>
            </a:r>
            <a:r>
              <a:rPr sz="1400" spc="-5" dirty="0">
                <a:latin typeface="Arial"/>
                <a:cs typeface="Arial"/>
              </a:rPr>
              <a:t>портр. </a:t>
            </a:r>
            <a:r>
              <a:rPr sz="1400" dirty="0">
                <a:latin typeface="Arial"/>
                <a:cs typeface="Arial"/>
              </a:rPr>
              <a:t>; 70*901/6. - </a:t>
            </a:r>
            <a:r>
              <a:rPr sz="1400" spc="-5" dirty="0">
                <a:latin typeface="Arial"/>
                <a:cs typeface="Arial"/>
              </a:rPr>
              <a:t>Библиогр. </a:t>
            </a:r>
            <a:r>
              <a:rPr sz="1400" dirty="0">
                <a:latin typeface="Arial"/>
                <a:cs typeface="Arial"/>
              </a:rPr>
              <a:t>на концевой с. - </a:t>
            </a:r>
            <a:r>
              <a:rPr sz="1400" spc="-5" dirty="0">
                <a:latin typeface="Arial"/>
                <a:cs typeface="Arial"/>
              </a:rPr>
              <a:t>500 экз. </a:t>
            </a:r>
            <a:r>
              <a:rPr sz="1400" dirty="0">
                <a:latin typeface="Arial"/>
                <a:cs typeface="Arial"/>
              </a:rPr>
              <a:t>- ISBN  </a:t>
            </a:r>
            <a:r>
              <a:rPr sz="1400" spc="-5" dirty="0">
                <a:latin typeface="Arial"/>
                <a:cs typeface="Arial"/>
              </a:rPr>
              <a:t>978-5-6054058-0-1 </a:t>
            </a:r>
            <a:r>
              <a:rPr sz="1400" dirty="0">
                <a:latin typeface="Arial"/>
                <a:cs typeface="Arial"/>
              </a:rPr>
              <a:t>(в </a:t>
            </a:r>
            <a:r>
              <a:rPr sz="1400" spc="-5" dirty="0">
                <a:latin typeface="Arial"/>
                <a:cs typeface="Arial"/>
              </a:rPr>
              <a:t>пер.) </a:t>
            </a:r>
            <a:r>
              <a:rPr sz="1400" dirty="0">
                <a:latin typeface="Arial"/>
                <a:cs typeface="Arial"/>
              </a:rPr>
              <a:t>: </a:t>
            </a:r>
            <a:r>
              <a:rPr sz="1400" spc="-5" dirty="0">
                <a:latin typeface="Arial"/>
                <a:cs typeface="Arial"/>
              </a:rPr>
              <a:t>5000.00 р. </a:t>
            </a:r>
            <a:r>
              <a:rPr sz="1400" dirty="0">
                <a:latin typeface="Arial"/>
                <a:cs typeface="Arial"/>
              </a:rPr>
              <a:t>- </a:t>
            </a:r>
            <a:r>
              <a:rPr sz="1400" spc="-5" dirty="0">
                <a:latin typeface="Arial"/>
                <a:cs typeface="Arial"/>
              </a:rPr>
              <a:t>Текст </a:t>
            </a:r>
            <a:r>
              <a:rPr sz="1400" dirty="0">
                <a:latin typeface="Arial"/>
                <a:cs typeface="Arial"/>
              </a:rPr>
              <a:t>:</a:t>
            </a:r>
            <a:r>
              <a:rPr sz="1400" spc="-1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непосредственный.</a:t>
            </a:r>
            <a:endParaRPr sz="1400">
              <a:latin typeface="Arial"/>
              <a:cs typeface="Arial"/>
            </a:endParaRPr>
          </a:p>
          <a:p>
            <a:pPr marL="355600">
              <a:lnSpc>
                <a:spcPts val="1495"/>
              </a:lnSpc>
            </a:pPr>
            <a:r>
              <a:rPr sz="1400" dirty="0">
                <a:latin typeface="Arial"/>
                <a:cs typeface="Arial"/>
              </a:rPr>
              <a:t>К </a:t>
            </a:r>
            <a:r>
              <a:rPr sz="1400" spc="-5" dirty="0">
                <a:latin typeface="Arial"/>
                <a:cs typeface="Arial"/>
              </a:rPr>
              <a:t>80-летию </a:t>
            </a:r>
            <a:r>
              <a:rPr sz="1400" dirty="0">
                <a:latin typeface="Arial"/>
                <a:cs typeface="Arial"/>
              </a:rPr>
              <a:t>Победы в Великой </a:t>
            </a:r>
            <a:r>
              <a:rPr sz="1400" spc="-5" dirty="0">
                <a:latin typeface="Arial"/>
                <a:cs typeface="Arial"/>
              </a:rPr>
              <a:t>Отечественной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войне.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4702" y="4135932"/>
            <a:ext cx="2970530" cy="392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7E7E7E"/>
                </a:solidFill>
                <a:latin typeface="Arial"/>
                <a:cs typeface="Arial"/>
              </a:rPr>
              <a:t>Материалы подготовила Фольц</a:t>
            </a:r>
            <a:r>
              <a:rPr sz="800" spc="2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E7E7E"/>
                </a:solidFill>
                <a:latin typeface="Arial"/>
                <a:cs typeface="Arial"/>
              </a:rPr>
              <a:t>Е.В.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7E7E7E"/>
                </a:solidFill>
                <a:latin typeface="Arial"/>
                <a:cs typeface="Arial"/>
              </a:rPr>
              <a:t>В </a:t>
            </a:r>
            <a:r>
              <a:rPr sz="800" spc="-5" dirty="0">
                <a:solidFill>
                  <a:srgbClr val="7E7E7E"/>
                </a:solidFill>
                <a:latin typeface="Arial"/>
                <a:cs typeface="Arial"/>
              </a:rPr>
              <a:t>работе были использованы фотоматериалы </a:t>
            </a:r>
            <a:r>
              <a:rPr sz="800" dirty="0">
                <a:solidFill>
                  <a:srgbClr val="7E7E7E"/>
                </a:solidFill>
                <a:latin typeface="Arial"/>
                <a:cs typeface="Arial"/>
              </a:rPr>
              <a:t>сети</a:t>
            </a:r>
            <a:r>
              <a:rPr sz="800" spc="9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7E7E7E"/>
                </a:solidFill>
                <a:latin typeface="Arial"/>
                <a:cs typeface="Arial"/>
              </a:rPr>
              <a:t>интернет,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800" spc="-5" dirty="0">
                <a:solidFill>
                  <a:srgbClr val="7E7E7E"/>
                </a:solidFill>
                <a:latin typeface="Arial"/>
                <a:cs typeface="Arial"/>
              </a:rPr>
              <a:t>предоставленные Ружицкой</a:t>
            </a:r>
            <a:r>
              <a:rPr sz="800" spc="1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E7E7E"/>
                </a:solidFill>
                <a:latin typeface="Arial"/>
                <a:cs typeface="Arial"/>
              </a:rPr>
              <a:t>Е.В.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12648" y="504444"/>
            <a:ext cx="7957184" cy="596265"/>
            <a:chOff x="612648" y="504444"/>
            <a:chExt cx="7957184" cy="596265"/>
          </a:xfrm>
        </p:grpSpPr>
        <p:sp>
          <p:nvSpPr>
            <p:cNvPr id="4" name="object 4"/>
            <p:cNvSpPr/>
            <p:nvPr/>
          </p:nvSpPr>
          <p:spPr>
            <a:xfrm>
              <a:off x="612648" y="518160"/>
              <a:ext cx="475488" cy="3794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47928" y="504444"/>
              <a:ext cx="1382268" cy="4038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46048" y="696468"/>
              <a:ext cx="778764" cy="4038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728215" y="696468"/>
              <a:ext cx="784859" cy="4038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319527" y="696468"/>
              <a:ext cx="754380" cy="4038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880359" y="696468"/>
              <a:ext cx="2660904" cy="40386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297424" y="696468"/>
              <a:ext cx="303275" cy="40386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405627" y="696468"/>
              <a:ext cx="1397507" cy="40386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559295" y="696468"/>
              <a:ext cx="303275" cy="40386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618732" y="696468"/>
              <a:ext cx="1310640" cy="40386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685531" y="696468"/>
              <a:ext cx="303275" cy="40386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793736" y="696468"/>
              <a:ext cx="775716" cy="40386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595"/>
              </a:lnSpc>
              <a:spcBef>
                <a:spcPts val="105"/>
              </a:spcBef>
            </a:pPr>
            <a:r>
              <a:rPr spc="-5" dirty="0"/>
              <a:t>10. Ремарк, </a:t>
            </a:r>
            <a:r>
              <a:rPr dirty="0"/>
              <a:t>Э.</a:t>
            </a:r>
            <a:r>
              <a:rPr spc="-35" dirty="0"/>
              <a:t> </a:t>
            </a:r>
            <a:r>
              <a:rPr spc="-5" dirty="0"/>
              <a:t>М.</a:t>
            </a:r>
          </a:p>
          <a:p>
            <a:pPr marL="553085">
              <a:lnSpc>
                <a:spcPts val="1595"/>
              </a:lnSpc>
            </a:pPr>
            <a:r>
              <a:rPr dirty="0"/>
              <a:t>Время </a:t>
            </a:r>
            <a:r>
              <a:rPr spc="-5" dirty="0"/>
              <a:t>жить </a:t>
            </a:r>
            <a:r>
              <a:rPr dirty="0"/>
              <a:t>и </a:t>
            </a:r>
            <a:r>
              <a:rPr spc="-5" dirty="0"/>
              <a:t>время умирать. Т. </a:t>
            </a:r>
            <a:r>
              <a:rPr dirty="0"/>
              <a:t>6 / Э. </a:t>
            </a:r>
            <a:r>
              <a:rPr spc="-5" dirty="0"/>
              <a:t>М. Ремарк. </a:t>
            </a:r>
            <a:r>
              <a:rPr dirty="0"/>
              <a:t>- </a:t>
            </a:r>
            <a:r>
              <a:rPr spc="-5" dirty="0"/>
              <a:t>Москва </a:t>
            </a:r>
            <a:r>
              <a:rPr dirty="0"/>
              <a:t>: Вита-центр, </a:t>
            </a:r>
            <a:r>
              <a:rPr spc="-5" dirty="0"/>
              <a:t>1992. </a:t>
            </a:r>
            <a:r>
              <a:rPr dirty="0"/>
              <a:t>- </a:t>
            </a:r>
            <a:r>
              <a:rPr spc="-5" dirty="0"/>
              <a:t>320</a:t>
            </a:r>
            <a:r>
              <a:rPr spc="-125" dirty="0"/>
              <a:t> </a:t>
            </a:r>
            <a:r>
              <a:rPr dirty="0"/>
              <a:t>с.</a:t>
            </a:r>
          </a:p>
        </p:txBody>
      </p:sp>
      <p:grpSp>
        <p:nvGrpSpPr>
          <p:cNvPr id="17" name="object 17"/>
          <p:cNvGrpSpPr/>
          <p:nvPr/>
        </p:nvGrpSpPr>
        <p:grpSpPr>
          <a:xfrm>
            <a:off x="612648" y="888491"/>
            <a:ext cx="7749540" cy="1466215"/>
            <a:chOff x="612648" y="888491"/>
            <a:chExt cx="7749540" cy="1466215"/>
          </a:xfrm>
        </p:grpSpPr>
        <p:sp>
          <p:nvSpPr>
            <p:cNvPr id="18" name="object 18"/>
            <p:cNvSpPr/>
            <p:nvPr/>
          </p:nvSpPr>
          <p:spPr>
            <a:xfrm>
              <a:off x="947928" y="888491"/>
              <a:ext cx="303275" cy="40386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56131" y="888491"/>
              <a:ext cx="932688" cy="40386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744980" y="888491"/>
              <a:ext cx="303275" cy="40386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853184" y="888491"/>
              <a:ext cx="2418588" cy="4038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27932" y="888491"/>
              <a:ext cx="294132" cy="40386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12648" y="1196339"/>
              <a:ext cx="475488" cy="379475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47928" y="1182623"/>
              <a:ext cx="940308" cy="40386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644395" y="1182623"/>
              <a:ext cx="912876" cy="40386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46048" y="1374647"/>
              <a:ext cx="4837176" cy="40386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739383" y="1374647"/>
              <a:ext cx="303275" cy="40386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798819" y="1374647"/>
              <a:ext cx="640079" cy="40386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239256" y="1374647"/>
              <a:ext cx="1510283" cy="403860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47928" y="1566672"/>
              <a:ext cx="1507236" cy="403859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258568" y="1566672"/>
              <a:ext cx="940307" cy="40385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955036" y="1566672"/>
              <a:ext cx="341375" cy="403859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052571" y="1566672"/>
              <a:ext cx="303275" cy="40385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160776" y="1566672"/>
              <a:ext cx="2176272" cy="403859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093207" y="1566672"/>
              <a:ext cx="760476" cy="403859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609844" y="1566672"/>
              <a:ext cx="833627" cy="403859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199632" y="1566672"/>
              <a:ext cx="303276" cy="40385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307836" y="1566672"/>
              <a:ext cx="1175004" cy="403859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239000" y="1566672"/>
              <a:ext cx="303275" cy="40385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347204" y="1566672"/>
              <a:ext cx="1014983" cy="403859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947928" y="1758695"/>
              <a:ext cx="3657600" cy="403859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361688" y="1758695"/>
              <a:ext cx="303275" cy="40385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468368" y="1758695"/>
              <a:ext cx="1133856" cy="403859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358383" y="1758695"/>
              <a:ext cx="303275" cy="40385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466588" y="1758695"/>
              <a:ext cx="659891" cy="403859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931407" y="1758695"/>
              <a:ext cx="342900" cy="403859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030468" y="1758695"/>
              <a:ext cx="303275" cy="40385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089904" y="1758695"/>
              <a:ext cx="541020" cy="403859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387083" y="1758695"/>
              <a:ext cx="303276" cy="40385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446519" y="1758695"/>
              <a:ext cx="736092" cy="403859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938771" y="1758695"/>
              <a:ext cx="303275" cy="40385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998207" y="1758695"/>
              <a:ext cx="1272540" cy="403859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026907" y="1758695"/>
              <a:ext cx="303275" cy="40385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947928" y="1950719"/>
              <a:ext cx="2468880" cy="403860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740"/>
              </a:spcBef>
            </a:pPr>
            <a:r>
              <a:rPr dirty="0"/>
              <a:t>- </a:t>
            </a:r>
            <a:r>
              <a:rPr spc="-5" dirty="0"/>
              <a:t>23.00 </a:t>
            </a:r>
            <a:r>
              <a:rPr dirty="0"/>
              <a:t>р. - </a:t>
            </a:r>
            <a:r>
              <a:rPr spc="-5" dirty="0"/>
              <a:t>Текст </a:t>
            </a:r>
            <a:r>
              <a:rPr dirty="0"/>
              <a:t>:</a:t>
            </a:r>
            <a:r>
              <a:rPr spc="-85" dirty="0"/>
              <a:t> </a:t>
            </a:r>
            <a:r>
              <a:rPr spc="-5" dirty="0"/>
              <a:t>непосредственный.</a:t>
            </a:r>
          </a:p>
          <a:p>
            <a:pPr marL="12700">
              <a:lnSpc>
                <a:spcPts val="1595"/>
              </a:lnSpc>
              <a:spcBef>
                <a:spcPts val="635"/>
              </a:spcBef>
            </a:pPr>
            <a:r>
              <a:rPr spc="-5" dirty="0"/>
              <a:t>11. Драбкин,</a:t>
            </a:r>
            <a:r>
              <a:rPr spc="-30" dirty="0"/>
              <a:t> </a:t>
            </a:r>
            <a:r>
              <a:rPr dirty="0"/>
              <a:t>Артем.</a:t>
            </a:r>
          </a:p>
          <a:p>
            <a:pPr marL="355600" marR="5080" indent="198120">
              <a:lnSpc>
                <a:spcPts val="1510"/>
              </a:lnSpc>
              <a:spcBef>
                <a:spcPts val="110"/>
              </a:spcBef>
            </a:pPr>
            <a:r>
              <a:rPr dirty="0"/>
              <a:t>Я </a:t>
            </a:r>
            <a:r>
              <a:rPr spc="-5" dirty="0"/>
              <a:t>дрался </a:t>
            </a:r>
            <a:r>
              <a:rPr dirty="0"/>
              <a:t>с </a:t>
            </a:r>
            <a:r>
              <a:rPr spc="-5" dirty="0"/>
              <a:t>асами </a:t>
            </a:r>
            <a:r>
              <a:rPr dirty="0"/>
              <a:t>Люфтваффе. </a:t>
            </a:r>
            <a:r>
              <a:rPr spc="-5" dirty="0"/>
              <a:t>На </a:t>
            </a:r>
            <a:r>
              <a:rPr dirty="0"/>
              <a:t>смену </a:t>
            </a:r>
            <a:r>
              <a:rPr spc="-5" dirty="0"/>
              <a:t>павшим </a:t>
            </a:r>
            <a:r>
              <a:rPr dirty="0"/>
              <a:t>1943-1945 : историческая  </a:t>
            </a:r>
            <a:r>
              <a:rPr spc="-5" dirty="0"/>
              <a:t>литература </a:t>
            </a:r>
            <a:r>
              <a:rPr dirty="0"/>
              <a:t>/ А. </a:t>
            </a:r>
            <a:r>
              <a:rPr spc="-5" dirty="0"/>
              <a:t>Драбкин. </a:t>
            </a:r>
            <a:r>
              <a:rPr dirty="0"/>
              <a:t>- </a:t>
            </a:r>
            <a:r>
              <a:rPr spc="-5" dirty="0"/>
              <a:t>Москва </a:t>
            </a:r>
            <a:r>
              <a:rPr dirty="0"/>
              <a:t>: </a:t>
            </a:r>
            <a:r>
              <a:rPr spc="-10" dirty="0"/>
              <a:t>Яуза </a:t>
            </a:r>
            <a:r>
              <a:rPr dirty="0"/>
              <a:t>; [Б. м.] : Эксмо, 2006. - </a:t>
            </a:r>
            <a:r>
              <a:rPr spc="-5" dirty="0"/>
              <a:t>509 </a:t>
            </a:r>
            <a:r>
              <a:rPr dirty="0"/>
              <a:t>с. : </a:t>
            </a:r>
            <a:r>
              <a:rPr spc="-5" dirty="0"/>
              <a:t>ил. </a:t>
            </a:r>
            <a:r>
              <a:rPr dirty="0"/>
              <a:t>- (Война и  мы. Военное </a:t>
            </a:r>
            <a:r>
              <a:rPr spc="-5" dirty="0"/>
              <a:t>дело </a:t>
            </a:r>
            <a:r>
              <a:rPr dirty="0"/>
              <a:t>глазами гражданина). - </a:t>
            </a:r>
            <a:r>
              <a:rPr spc="-5" dirty="0"/>
              <a:t>10000 экз. </a:t>
            </a:r>
            <a:r>
              <a:rPr dirty="0"/>
              <a:t>- ISBN </a:t>
            </a:r>
            <a:r>
              <a:rPr spc="-5" dirty="0"/>
              <a:t>5-699-17582-2 </a:t>
            </a:r>
            <a:r>
              <a:rPr dirty="0"/>
              <a:t>: </a:t>
            </a:r>
            <a:r>
              <a:rPr spc="-5" dirty="0"/>
              <a:t>130.00 р.</a:t>
            </a:r>
            <a:r>
              <a:rPr spc="-215" dirty="0"/>
              <a:t> </a:t>
            </a:r>
            <a:r>
              <a:rPr dirty="0"/>
              <a:t>-  </a:t>
            </a:r>
            <a:r>
              <a:rPr spc="-5" dirty="0"/>
              <a:t>Текст </a:t>
            </a:r>
            <a:r>
              <a:rPr dirty="0"/>
              <a:t>:</a:t>
            </a:r>
            <a:r>
              <a:rPr spc="-30" dirty="0"/>
              <a:t> </a:t>
            </a:r>
            <a:r>
              <a:rPr spc="-5" dirty="0"/>
              <a:t>непосредственный.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859" y="0"/>
            <a:ext cx="9121140" cy="5143500"/>
            <a:chOff x="22859" y="0"/>
            <a:chExt cx="9121140" cy="5143500"/>
          </a:xfrm>
        </p:grpSpPr>
        <p:sp>
          <p:nvSpPr>
            <p:cNvPr id="3" name="object 3"/>
            <p:cNvSpPr/>
            <p:nvPr/>
          </p:nvSpPr>
          <p:spPr>
            <a:xfrm>
              <a:off x="22859" y="0"/>
              <a:ext cx="9121140" cy="51434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8015" y="0"/>
              <a:ext cx="9015983" cy="11536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04443" y="1374647"/>
              <a:ext cx="2644140" cy="36195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657600" y="1342644"/>
              <a:ext cx="2423160" cy="365150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589776" y="1303019"/>
              <a:ext cx="2351532" cy="369112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5143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6408" y="490727"/>
            <a:ext cx="1927860" cy="32826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2249423" y="489204"/>
            <a:ext cx="6548755" cy="680085"/>
            <a:chOff x="2249423" y="489204"/>
            <a:chExt cx="6548755" cy="680085"/>
          </a:xfrm>
        </p:grpSpPr>
        <p:sp>
          <p:nvSpPr>
            <p:cNvPr id="5" name="object 5"/>
            <p:cNvSpPr/>
            <p:nvPr/>
          </p:nvSpPr>
          <p:spPr>
            <a:xfrm>
              <a:off x="2249423" y="489204"/>
              <a:ext cx="574548" cy="6797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18587" y="489204"/>
              <a:ext cx="1292352" cy="6797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389375" y="489204"/>
              <a:ext cx="1071372" cy="6797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139183" y="489204"/>
              <a:ext cx="838200" cy="67970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657344" y="489204"/>
              <a:ext cx="2136648" cy="67970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388608" y="489204"/>
              <a:ext cx="574547" cy="67970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557771" y="489204"/>
              <a:ext cx="861059" cy="67970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100315" y="489204"/>
              <a:ext cx="1272540" cy="67970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967471" y="489204"/>
              <a:ext cx="830579" cy="67970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427223" y="568578"/>
            <a:ext cx="61702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-10" dirty="0">
                <a:solidFill>
                  <a:srgbClr val="FF0000"/>
                </a:solidFill>
                <a:latin typeface="Arial"/>
                <a:cs typeface="Arial"/>
              </a:rPr>
              <a:t>«Этот </a:t>
            </a:r>
            <a:r>
              <a:rPr sz="2400" i="1" dirty="0">
                <a:solidFill>
                  <a:srgbClr val="FF0000"/>
                </a:solidFill>
                <a:latin typeface="Arial"/>
                <a:cs typeface="Arial"/>
              </a:rPr>
              <a:t>день мы </a:t>
            </a:r>
            <a:r>
              <a:rPr sz="2400" i="1" spc="-10" dirty="0">
                <a:solidFill>
                  <a:srgbClr val="FF0000"/>
                </a:solidFill>
                <a:latin typeface="Arial"/>
                <a:cs typeface="Arial"/>
              </a:rPr>
              <a:t>приближали, </a:t>
            </a:r>
            <a:r>
              <a:rPr sz="2400" i="1" spc="-5" dirty="0">
                <a:solidFill>
                  <a:srgbClr val="FF0000"/>
                </a:solidFill>
                <a:latin typeface="Arial"/>
                <a:cs typeface="Arial"/>
              </a:rPr>
              <a:t>как</a:t>
            </a:r>
            <a:r>
              <a:rPr sz="2400" i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FF0000"/>
                </a:solidFill>
                <a:latin typeface="Arial"/>
                <a:cs typeface="Arial"/>
              </a:rPr>
              <a:t>могли...»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350007" y="1237488"/>
            <a:ext cx="1702308" cy="250393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256532" y="1245108"/>
            <a:ext cx="2397252" cy="249631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780276" y="1245108"/>
            <a:ext cx="2127504" cy="252831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6363" y="3906011"/>
            <a:ext cx="8154924" cy="67970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03554" y="3985056"/>
            <a:ext cx="77749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dirty="0">
                <a:solidFill>
                  <a:srgbClr val="FF0000"/>
                </a:solidFill>
                <a:latin typeface="Arial"/>
                <a:cs typeface="Arial"/>
              </a:rPr>
              <a:t>Они </a:t>
            </a:r>
            <a:r>
              <a:rPr sz="2400" i="1" spc="-30" dirty="0">
                <a:solidFill>
                  <a:srgbClr val="FF0000"/>
                </a:solidFill>
                <a:latin typeface="Arial"/>
                <a:cs typeface="Arial"/>
              </a:rPr>
              <a:t>мечтали </a:t>
            </a:r>
            <a:r>
              <a:rPr sz="2400" i="1" spc="-10" dirty="0">
                <a:solidFill>
                  <a:srgbClr val="FF0000"/>
                </a:solidFill>
                <a:latin typeface="Arial"/>
                <a:cs typeface="Arial"/>
              </a:rPr>
              <a:t>строить, </a:t>
            </a:r>
            <a:r>
              <a:rPr sz="2400" i="1" spc="-5" dirty="0">
                <a:solidFill>
                  <a:srgbClr val="FF0000"/>
                </a:solidFill>
                <a:latin typeface="Arial"/>
                <a:cs typeface="Arial"/>
              </a:rPr>
              <a:t>но </a:t>
            </a:r>
            <a:r>
              <a:rPr sz="2400" i="1" dirty="0">
                <a:solidFill>
                  <a:srgbClr val="FF0000"/>
                </a:solidFill>
                <a:latin typeface="Arial"/>
                <a:cs typeface="Arial"/>
              </a:rPr>
              <a:t>ушли </a:t>
            </a:r>
            <a:r>
              <a:rPr sz="2400" i="1" spc="-5" dirty="0">
                <a:solidFill>
                  <a:srgbClr val="FF0000"/>
                </a:solidFill>
                <a:latin typeface="Arial"/>
                <a:cs typeface="Arial"/>
              </a:rPr>
              <a:t>защищать.</a:t>
            </a:r>
            <a:r>
              <a:rPr sz="2400" i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FF0000"/>
                </a:solidFill>
                <a:latin typeface="Arial"/>
                <a:cs typeface="Arial"/>
              </a:rPr>
              <a:t>Помним.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05900" cy="5143500"/>
            <a:chOff x="0" y="0"/>
            <a:chExt cx="9105900" cy="51435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05900" cy="51434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69491" y="3473196"/>
              <a:ext cx="635508" cy="6233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33144" y="3473196"/>
              <a:ext cx="1143000" cy="6233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383535" y="3473196"/>
              <a:ext cx="527304" cy="623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38983" y="3473196"/>
              <a:ext cx="2602992" cy="6233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853940" y="3473196"/>
              <a:ext cx="1216152" cy="6233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98235" y="3473196"/>
              <a:ext cx="608076" cy="62331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934455" y="3473196"/>
              <a:ext cx="1645920" cy="62331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69491" y="3877055"/>
              <a:ext cx="827532" cy="62331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02892" y="3877055"/>
              <a:ext cx="2458211" cy="62331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970020" y="3877055"/>
              <a:ext cx="978408" cy="62331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576571" y="3877055"/>
              <a:ext cx="527303" cy="62331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69491" y="4280915"/>
              <a:ext cx="2243328" cy="62331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226307" y="4280915"/>
              <a:ext cx="979932" cy="62331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912108" y="4280915"/>
              <a:ext cx="987551" cy="62331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613147" y="4280915"/>
              <a:ext cx="909827" cy="623316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151120" y="4280915"/>
              <a:ext cx="818388" cy="623316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676900" y="4280915"/>
              <a:ext cx="1028700" cy="623316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411467" y="4280915"/>
              <a:ext cx="1162812" cy="623316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269491" y="4683250"/>
              <a:ext cx="1046987" cy="460248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023872" y="4683250"/>
              <a:ext cx="1030224" cy="460248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761488" y="4683250"/>
              <a:ext cx="1243584" cy="460248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715511" y="4683250"/>
              <a:ext cx="605027" cy="460248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431163" y="3475024"/>
            <a:ext cx="5963920" cy="1640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600"/>
              </a:lnSpc>
              <a:spcBef>
                <a:spcPts val="100"/>
              </a:spcBef>
            </a:pPr>
            <a:r>
              <a:rPr sz="2200" i="1" spc="-5" dirty="0">
                <a:solidFill>
                  <a:srgbClr val="AD2F2F"/>
                </a:solidFill>
                <a:latin typeface="Arial"/>
                <a:cs typeface="Arial"/>
              </a:rPr>
              <a:t>В музее </a:t>
            </a:r>
            <a:r>
              <a:rPr sz="2200" i="1" spc="-10" dirty="0">
                <a:solidFill>
                  <a:srgbClr val="AD2F2F"/>
                </a:solidFill>
                <a:latin typeface="Arial"/>
                <a:cs typeface="Arial"/>
              </a:rPr>
              <a:t>«Сталинградская </a:t>
            </a:r>
            <a:r>
              <a:rPr sz="2200" i="1" spc="-5" dirty="0">
                <a:solidFill>
                  <a:srgbClr val="AD2F2F"/>
                </a:solidFill>
                <a:latin typeface="Arial"/>
                <a:cs typeface="Arial"/>
              </a:rPr>
              <a:t>битва» хранятся  две </a:t>
            </a:r>
            <a:r>
              <a:rPr sz="2200" i="1" spc="-10" dirty="0">
                <a:solidFill>
                  <a:srgbClr val="AD2F2F"/>
                </a:solidFill>
                <a:latin typeface="Arial"/>
                <a:cs typeface="Arial"/>
              </a:rPr>
              <a:t>столкнувшиеся</a:t>
            </a:r>
            <a:r>
              <a:rPr sz="2200" i="1" spc="45" dirty="0">
                <a:solidFill>
                  <a:srgbClr val="AD2F2F"/>
                </a:solidFill>
                <a:latin typeface="Arial"/>
                <a:cs typeface="Arial"/>
              </a:rPr>
              <a:t> </a:t>
            </a:r>
            <a:r>
              <a:rPr sz="2200" i="1" spc="-5" dirty="0">
                <a:solidFill>
                  <a:srgbClr val="AD2F2F"/>
                </a:solidFill>
                <a:latin typeface="Arial"/>
                <a:cs typeface="Arial"/>
              </a:rPr>
              <a:t>пули.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2200" i="1" spc="-10" dirty="0">
                <a:solidFill>
                  <a:srgbClr val="AD2F2F"/>
                </a:solidFill>
                <a:latin typeface="Arial"/>
                <a:cs typeface="Arial"/>
              </a:rPr>
              <a:t>Представьте </a:t>
            </a:r>
            <a:r>
              <a:rPr sz="2200" i="1" spc="-5" dirty="0">
                <a:solidFill>
                  <a:srgbClr val="AD2F2F"/>
                </a:solidFill>
                <a:latin typeface="Arial"/>
                <a:cs typeface="Arial"/>
              </a:rPr>
              <a:t>себе </a:t>
            </a:r>
            <a:r>
              <a:rPr sz="2200" i="1" spc="-15" dirty="0">
                <a:solidFill>
                  <a:srgbClr val="AD2F2F"/>
                </a:solidFill>
                <a:latin typeface="Arial"/>
                <a:cs typeface="Arial"/>
              </a:rPr>
              <a:t>тот </a:t>
            </a:r>
            <a:r>
              <a:rPr sz="2200" i="1" spc="-5" dirty="0">
                <a:solidFill>
                  <a:srgbClr val="AD2F2F"/>
                </a:solidFill>
                <a:latin typeface="Arial"/>
                <a:cs typeface="Arial"/>
              </a:rPr>
              <a:t>АД, </a:t>
            </a:r>
            <a:r>
              <a:rPr sz="2200" i="1" spc="-10" dirty="0">
                <a:solidFill>
                  <a:srgbClr val="AD2F2F"/>
                </a:solidFill>
                <a:latin typeface="Arial"/>
                <a:cs typeface="Arial"/>
              </a:rPr>
              <a:t>где </a:t>
            </a:r>
            <a:r>
              <a:rPr sz="2200" i="1" spc="-5" dirty="0">
                <a:solidFill>
                  <a:srgbClr val="AD2F2F"/>
                </a:solidFill>
                <a:latin typeface="Arial"/>
                <a:cs typeface="Arial"/>
              </a:rPr>
              <a:t>даже</a:t>
            </a:r>
            <a:r>
              <a:rPr sz="2200" i="1" spc="195" dirty="0">
                <a:solidFill>
                  <a:srgbClr val="AD2F2F"/>
                </a:solidFill>
                <a:latin typeface="Arial"/>
                <a:cs typeface="Arial"/>
              </a:rPr>
              <a:t> </a:t>
            </a:r>
            <a:r>
              <a:rPr sz="2200" i="1" spc="-5" dirty="0">
                <a:solidFill>
                  <a:srgbClr val="AD2F2F"/>
                </a:solidFill>
                <a:latin typeface="Arial"/>
                <a:cs typeface="Arial"/>
              </a:rPr>
              <a:t>пулям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sz="2200" i="1" spc="-5" dirty="0">
                <a:solidFill>
                  <a:srgbClr val="AD2F2F"/>
                </a:solidFill>
                <a:latin typeface="Arial"/>
                <a:cs typeface="Arial"/>
              </a:rPr>
              <a:t>было </a:t>
            </a:r>
            <a:r>
              <a:rPr sz="2200" i="1" spc="-10" dirty="0">
                <a:solidFill>
                  <a:srgbClr val="AD2F2F"/>
                </a:solidFill>
                <a:latin typeface="Arial"/>
                <a:cs typeface="Arial"/>
              </a:rPr>
              <a:t>мало места</a:t>
            </a:r>
            <a:r>
              <a:rPr sz="2200" i="1" spc="65" dirty="0">
                <a:solidFill>
                  <a:srgbClr val="AD2F2F"/>
                </a:solidFill>
                <a:latin typeface="Arial"/>
                <a:cs typeface="Arial"/>
              </a:rPr>
              <a:t> </a:t>
            </a:r>
            <a:r>
              <a:rPr sz="2200" i="1" spc="-5" dirty="0">
                <a:solidFill>
                  <a:srgbClr val="AD2F2F"/>
                </a:solidFill>
                <a:latin typeface="Arial"/>
                <a:cs typeface="Arial"/>
              </a:rPr>
              <a:t>...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132332" y="515112"/>
            <a:ext cx="6571615" cy="3037840"/>
            <a:chOff x="1132332" y="515112"/>
            <a:chExt cx="6571615" cy="3037840"/>
          </a:xfrm>
        </p:grpSpPr>
        <p:sp>
          <p:nvSpPr>
            <p:cNvPr id="28" name="object 28"/>
            <p:cNvSpPr/>
            <p:nvPr/>
          </p:nvSpPr>
          <p:spPr>
            <a:xfrm>
              <a:off x="1132332" y="515112"/>
              <a:ext cx="2022348" cy="3037332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947160" y="896112"/>
              <a:ext cx="3756660" cy="2447544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33488" y="195071"/>
            <a:ext cx="1746503" cy="2290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9559" y="195071"/>
            <a:ext cx="3553967" cy="22905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08676" y="2651760"/>
            <a:ext cx="3648455" cy="23286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0227" y="2648711"/>
            <a:ext cx="3534155" cy="23317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3854196" y="949452"/>
            <a:ext cx="3260090" cy="1294130"/>
            <a:chOff x="3854196" y="949452"/>
            <a:chExt cx="3260090" cy="1294130"/>
          </a:xfrm>
        </p:grpSpPr>
        <p:sp>
          <p:nvSpPr>
            <p:cNvPr id="7" name="object 7"/>
            <p:cNvSpPr/>
            <p:nvPr/>
          </p:nvSpPr>
          <p:spPr>
            <a:xfrm>
              <a:off x="3854196" y="949452"/>
              <a:ext cx="3189731" cy="6233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54196" y="1284732"/>
              <a:ext cx="3259836" cy="6233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54196" y="1620012"/>
              <a:ext cx="1716024" cy="62331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016502" y="1019302"/>
            <a:ext cx="2910840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C00000"/>
                </a:solidFill>
              </a:rPr>
              <a:t>Они клялись </a:t>
            </a:r>
            <a:r>
              <a:rPr sz="2200" spc="-40" dirty="0">
                <a:solidFill>
                  <a:srgbClr val="C00000"/>
                </a:solidFill>
              </a:rPr>
              <a:t>фюреру.  </a:t>
            </a:r>
            <a:r>
              <a:rPr sz="2200" spc="-5" dirty="0">
                <a:solidFill>
                  <a:srgbClr val="C00000"/>
                </a:solidFill>
              </a:rPr>
              <a:t>А </a:t>
            </a:r>
            <a:r>
              <a:rPr sz="2200" spc="-10" dirty="0">
                <a:solidFill>
                  <a:srgbClr val="C00000"/>
                </a:solidFill>
              </a:rPr>
              <a:t>наши стояли </a:t>
            </a:r>
            <a:r>
              <a:rPr sz="2200" spc="-5" dirty="0">
                <a:solidFill>
                  <a:srgbClr val="C00000"/>
                </a:solidFill>
              </a:rPr>
              <a:t>за нас.  </a:t>
            </a:r>
            <a:r>
              <a:rPr sz="2200" spc="-10" dirty="0">
                <a:solidFill>
                  <a:srgbClr val="C00000"/>
                </a:solidFill>
              </a:rPr>
              <a:t>Насмерть.</a:t>
            </a:r>
            <a:endParaRPr sz="2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859" y="0"/>
            <a:ext cx="9121140" cy="5143500"/>
            <a:chOff x="22859" y="0"/>
            <a:chExt cx="9121140" cy="5143500"/>
          </a:xfrm>
        </p:grpSpPr>
        <p:sp>
          <p:nvSpPr>
            <p:cNvPr id="3" name="object 3"/>
            <p:cNvSpPr/>
            <p:nvPr/>
          </p:nvSpPr>
          <p:spPr>
            <a:xfrm>
              <a:off x="22859" y="0"/>
              <a:ext cx="9121140" cy="51434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15111" y="131063"/>
              <a:ext cx="8371332" cy="22098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77468" y="2394204"/>
              <a:ext cx="1516380" cy="260756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422136" y="2404872"/>
              <a:ext cx="1970532" cy="259689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839211" y="2394204"/>
              <a:ext cx="3313176" cy="260756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51434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519427" y="4139184"/>
            <a:ext cx="6952615" cy="680085"/>
            <a:chOff x="1519427" y="4139184"/>
            <a:chExt cx="6952615" cy="680085"/>
          </a:xfrm>
        </p:grpSpPr>
        <p:sp>
          <p:nvSpPr>
            <p:cNvPr id="4" name="object 4"/>
            <p:cNvSpPr/>
            <p:nvPr/>
          </p:nvSpPr>
          <p:spPr>
            <a:xfrm>
              <a:off x="1519427" y="4139184"/>
              <a:ext cx="708660" cy="6797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22703" y="4139184"/>
              <a:ext cx="775716" cy="6797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76855" y="4139184"/>
              <a:ext cx="1350264" cy="67970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305555" y="4139184"/>
              <a:ext cx="1406652" cy="67970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389120" y="4139184"/>
              <a:ext cx="1232915" cy="67970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300472" y="4139184"/>
              <a:ext cx="1793748" cy="67970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74180" y="4139184"/>
              <a:ext cx="675131" cy="67970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43927" y="4139184"/>
              <a:ext cx="1171955" cy="67970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810499" y="4139184"/>
              <a:ext cx="661416" cy="67970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697482" y="4219143"/>
            <a:ext cx="65735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solidFill>
                  <a:srgbClr val="1F573E"/>
                </a:solidFill>
                <a:latin typeface="Arial"/>
                <a:cs typeface="Arial"/>
              </a:rPr>
              <a:t>И во время войны </a:t>
            </a:r>
            <a:r>
              <a:rPr sz="2400" b="1" i="1" spc="-5" dirty="0">
                <a:solidFill>
                  <a:srgbClr val="1F573E"/>
                </a:solidFill>
                <a:latin typeface="Arial"/>
                <a:cs typeface="Arial"/>
              </a:rPr>
              <a:t>люди </a:t>
            </a:r>
            <a:r>
              <a:rPr sz="2400" b="1" i="1" dirty="0">
                <a:solidFill>
                  <a:srgbClr val="1F573E"/>
                </a:solidFill>
                <a:latin typeface="Arial"/>
                <a:cs typeface="Arial"/>
              </a:rPr>
              <a:t>мечтали о</a:t>
            </a:r>
            <a:r>
              <a:rPr sz="2400" b="1" i="1" spc="-150" dirty="0">
                <a:solidFill>
                  <a:srgbClr val="1F573E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1F573E"/>
                </a:solidFill>
                <a:latin typeface="Arial"/>
                <a:cs typeface="Arial"/>
              </a:rPr>
              <a:t>мире...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81227" y="309372"/>
            <a:ext cx="7842884" cy="3819525"/>
            <a:chOff x="681227" y="309372"/>
            <a:chExt cx="7842884" cy="3819525"/>
          </a:xfrm>
        </p:grpSpPr>
        <p:sp>
          <p:nvSpPr>
            <p:cNvPr id="15" name="object 15"/>
            <p:cNvSpPr/>
            <p:nvPr/>
          </p:nvSpPr>
          <p:spPr>
            <a:xfrm>
              <a:off x="681227" y="329184"/>
              <a:ext cx="4062984" cy="379933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865875" y="309372"/>
              <a:ext cx="2657855" cy="372313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859" y="0"/>
            <a:ext cx="9121140" cy="5143500"/>
            <a:chOff x="22859" y="0"/>
            <a:chExt cx="9121140" cy="5143500"/>
          </a:xfrm>
        </p:grpSpPr>
        <p:sp>
          <p:nvSpPr>
            <p:cNvPr id="3" name="object 3"/>
            <p:cNvSpPr/>
            <p:nvPr/>
          </p:nvSpPr>
          <p:spPr>
            <a:xfrm>
              <a:off x="22859" y="0"/>
              <a:ext cx="9121140" cy="51434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66700" y="0"/>
              <a:ext cx="2287524" cy="37353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797040" y="2008632"/>
              <a:ext cx="2346959" cy="295960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280915" y="2008632"/>
              <a:ext cx="2225040" cy="295960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04488" y="59435"/>
              <a:ext cx="5239511" cy="190804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97736" y="1223772"/>
              <a:ext cx="2276856" cy="374446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5143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47496" y="3875633"/>
            <a:ext cx="8014970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b="1" i="1" dirty="0">
                <a:latin typeface="Montserrat"/>
                <a:cs typeface="Montserrat"/>
              </a:rPr>
              <a:t>Монумент </a:t>
            </a:r>
            <a:r>
              <a:rPr sz="3500" b="1" dirty="0">
                <a:latin typeface="Montserrat"/>
                <a:cs typeface="Montserrat"/>
              </a:rPr>
              <a:t>«</a:t>
            </a:r>
            <a:r>
              <a:rPr sz="3500" b="1" i="1" dirty="0">
                <a:latin typeface="Montserrat"/>
                <a:cs typeface="Montserrat"/>
              </a:rPr>
              <a:t>Родина</a:t>
            </a:r>
            <a:r>
              <a:rPr sz="3500" b="1" dirty="0">
                <a:latin typeface="Montserrat"/>
                <a:cs typeface="Montserrat"/>
              </a:rPr>
              <a:t>-М</a:t>
            </a:r>
            <a:r>
              <a:rPr sz="3500" b="1" i="1" dirty="0">
                <a:latin typeface="Montserrat"/>
                <a:cs typeface="Montserrat"/>
              </a:rPr>
              <a:t>ать</a:t>
            </a:r>
            <a:r>
              <a:rPr sz="3500" b="1" i="1" spc="-110" dirty="0">
                <a:latin typeface="Montserrat"/>
                <a:cs typeface="Montserrat"/>
              </a:rPr>
              <a:t> </a:t>
            </a:r>
            <a:r>
              <a:rPr sz="3500" b="1" i="1" dirty="0">
                <a:latin typeface="Montserrat"/>
                <a:cs typeface="Montserrat"/>
              </a:rPr>
              <a:t>зовёт</a:t>
            </a:r>
            <a:r>
              <a:rPr sz="3500" b="1" dirty="0">
                <a:latin typeface="Montserrat"/>
                <a:cs typeface="Montserrat"/>
              </a:rPr>
              <a:t>!»</a:t>
            </a:r>
            <a:endParaRPr sz="3500">
              <a:latin typeface="Montserrat"/>
              <a:cs typeface="Montserra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79416" y="4534001"/>
            <a:ext cx="454914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dirty="0">
                <a:latin typeface="Montserrat"/>
                <a:cs typeface="Montserrat"/>
              </a:rPr>
              <a:t>Скульптор Евгений</a:t>
            </a:r>
            <a:r>
              <a:rPr sz="2300" b="1" spc="-75" dirty="0">
                <a:latin typeface="Montserrat"/>
                <a:cs typeface="Montserrat"/>
              </a:rPr>
              <a:t> </a:t>
            </a:r>
            <a:r>
              <a:rPr sz="2300" b="1" dirty="0">
                <a:latin typeface="Montserrat"/>
                <a:cs typeface="Montserrat"/>
              </a:rPr>
              <a:t>Вучетич</a:t>
            </a:r>
            <a:endParaRPr sz="2300">
              <a:latin typeface="Montserrat"/>
              <a:cs typeface="Montserra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135879" y="249936"/>
            <a:ext cx="3374135" cy="35951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6155" y="309372"/>
            <a:ext cx="3400044" cy="34625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651</Words>
  <Application>Microsoft Office PowerPoint</Application>
  <PresentationFormat>Экран (16:9)</PresentationFormat>
  <Paragraphs>40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Montserrat</vt:lpstr>
      <vt:lpstr>Office Theme</vt:lpstr>
      <vt:lpstr>Этот  День Победы</vt:lpstr>
      <vt:lpstr>Презентация PowerPoint</vt:lpstr>
      <vt:lpstr>«Этот день мы приближали, как могли...»</vt:lpstr>
      <vt:lpstr>Презентация PowerPoint</vt:lpstr>
      <vt:lpstr>Они клялись фюреру.  А наши стояли за нас.  Насмерть.</vt:lpstr>
      <vt:lpstr>Презентация PowerPoint</vt:lpstr>
      <vt:lpstr>Презентация PowerPoint</vt:lpstr>
      <vt:lpstr>Презентация PowerPoint</vt:lpstr>
      <vt:lpstr>Презентация PowerPoint</vt:lpstr>
      <vt:lpstr>Библиографический список</vt:lpstr>
      <vt:lpstr>Презентация PowerPoint</vt:lpstr>
      <vt:lpstr>10. Ремарк, Э. М. Время жить и время умирать. Т. 6 / Э. М. Ремарк. - Москва : Вита-центр, 1992. - 320 с.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Фольц Елена Владимировна</dc:creator>
  <cp:lastModifiedBy>Поперечная Ирина Михайловна</cp:lastModifiedBy>
  <cp:revision>1</cp:revision>
  <dcterms:created xsi:type="dcterms:W3CDTF">2026-05-08T12:25:08Z</dcterms:created>
  <dcterms:modified xsi:type="dcterms:W3CDTF">2026-05-08T12:33:29Z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2026-05-08T00:00:00Z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2026-05-08T00:00:00Z</vt:filetime>
  </property>
</Properties>
</file>