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sldIdLst>
    <p:sldId id="256" r:id="rId2"/>
    <p:sldId id="275" r:id="rId3"/>
    <p:sldId id="276" r:id="rId4"/>
    <p:sldId id="268" r:id="rId5"/>
    <p:sldId id="272" r:id="rId6"/>
    <p:sldId id="273" r:id="rId7"/>
    <p:sldId id="261" r:id="rId8"/>
    <p:sldId id="262" r:id="rId9"/>
    <p:sldId id="257" r:id="rId10"/>
    <p:sldId id="265" r:id="rId11"/>
    <p:sldId id="259" r:id="rId12"/>
    <p:sldId id="270" r:id="rId13"/>
    <p:sldId id="269" r:id="rId14"/>
    <p:sldId id="258" r:id="rId15"/>
    <p:sldId id="266" r:id="rId16"/>
    <p:sldId id="260" r:id="rId17"/>
    <p:sldId id="271" r:id="rId18"/>
    <p:sldId id="263" r:id="rId19"/>
    <p:sldId id="264" r:id="rId20"/>
    <p:sldId id="274" r:id="rId21"/>
    <p:sldId id="27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54" y="1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85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1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78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36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005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844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81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51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24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09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8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13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0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7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C1A7-EA61-478F-8261-393AD95EFD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3A2C86-5E08-4037-BB8B-A337D6525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scholar_lookup?title=Multivariate+Data+Analysis&amp;author=Hair,+J.F.&amp;author=Anderson,+R.E.&amp;author=Tatham,+R.L.&amp;author=William,+B.&amp;publication_year=2018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484" y="534154"/>
            <a:ext cx="10237128" cy="416459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168" y="486395"/>
            <a:ext cx="8939437" cy="5425360"/>
          </a:xfrm>
        </p:spPr>
        <p:txBody>
          <a:bodyPr>
            <a:normAutofit/>
          </a:bodyPr>
          <a:lstStyle/>
          <a:p>
            <a:pPr algn="ctr"/>
            <a:endParaRPr lang="ru-RU" sz="4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7.0.100-2018</a:t>
            </a: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Библиографическая запись. Библиографическое </a:t>
            </a:r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описание.</a:t>
            </a:r>
          </a:p>
          <a:p>
            <a:pPr algn="ctr"/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требования и правила </a:t>
            </a:r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оформления документов.</a:t>
            </a:r>
            <a:endParaRPr lang="ru-RU" sz="45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8168" y="470780"/>
            <a:ext cx="102718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kern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x-none" sz="2400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x-none" sz="2400" b="1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Для разделения областей и элементов</a:t>
            </a:r>
            <a:r>
              <a:rPr lang="x-none" sz="2400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а также для различения предписанной и грамматической пунктуации</a:t>
            </a:r>
            <a:endParaRPr lang="ru-RU" sz="2400" i="1" kern="50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400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применяют </a:t>
            </a:r>
            <a:r>
              <a:rPr lang="x-none" sz="2400" b="1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пробелы в один печатный знак</a:t>
            </a:r>
            <a:r>
              <a:rPr lang="x-none" sz="2400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x-none" sz="2400" b="1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до и после предписанного знака.</a:t>
            </a:r>
            <a:r>
              <a:rPr lang="x-none" sz="2400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lang="ru-RU" sz="2400" i="1" kern="50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kern="5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400" i="1" kern="5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      </a:t>
            </a:r>
            <a:r>
              <a:rPr lang="x-none" sz="2400" i="1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Исключение составляют знаки «точка» и «запятая», пробелы оставляют только после них.</a:t>
            </a:r>
            <a:endParaRPr lang="ru-RU" sz="2400" i="1" kern="50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600" kern="5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600" kern="5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Максимов Е. М. Геология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нефтегазоносность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Западной Сибири : учебное пособие / Е. М. Максимов ;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– Тюмень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2015. – 236 с.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495" y="715224"/>
            <a:ext cx="107642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x-none" sz="2200" dirty="0">
                <a:solidFill>
                  <a:srgbClr val="1B0B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x-none" sz="2400" b="1" dirty="0">
                <a:solidFill>
                  <a:srgbClr val="1B0BE5"/>
                </a:solidFill>
                <a:latin typeface="Times New Roman" pitchFamily="18" charset="0"/>
                <a:cs typeface="Times New Roman" pitchFamily="18" charset="0"/>
              </a:rPr>
              <a:t>При составлении библиографического описания соблюдают </a:t>
            </a:r>
            <a:endParaRPr lang="ru-RU" sz="2400" b="1" dirty="0" smtClean="0">
              <a:solidFill>
                <a:srgbClr val="1B0B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x-none" sz="2400" b="1" dirty="0" smtClean="0">
                <a:solidFill>
                  <a:srgbClr val="1B0BE5"/>
                </a:solidFill>
                <a:latin typeface="Times New Roman" pitchFamily="18" charset="0"/>
                <a:cs typeface="Times New Roman" pitchFamily="18" charset="0"/>
              </a:rPr>
              <a:t>нормы </a:t>
            </a:r>
            <a:r>
              <a:rPr lang="x-none" sz="2400" b="1" dirty="0">
                <a:solidFill>
                  <a:srgbClr val="1B0BE5"/>
                </a:solidFill>
                <a:latin typeface="Times New Roman" pitchFamily="18" charset="0"/>
                <a:cs typeface="Times New Roman" pitchFamily="18" charset="0"/>
              </a:rPr>
              <a:t>современной орфографии. </a:t>
            </a:r>
            <a:endParaRPr lang="ru-RU" sz="2400" b="1" dirty="0">
              <a:solidFill>
                <a:srgbClr val="1B0BE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x-none" sz="22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sz="22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Прописные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буквы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применяют в соответствии с современными правилами грамматики того языка, на котором составлено библиографическое описание, независимо от того, какие буквы употреблены в источнике информации. </a:t>
            </a:r>
            <a:endParaRPr lang="ru-RU" sz="22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прописных 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(заглавных)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начинают первое слово каждой области, а также первое слово любых заглавий во всех областях описания.  Все остальные элементы записывают со строчной буквы.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Сохраняют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прописные и строчные буквы в официальных наименованиях организаций и других именах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собственных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446" y="470780"/>
            <a:ext cx="10312593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i="1" u="sng" kern="5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основной состав библиографического описания входят: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бласть заглавия и сведений об ответственности;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Агафонова Н. Н. Гражданское право : учебник / Н. Н. Агафонова, Т. В. Богачева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область издания;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– 4-е изд., </a:t>
            </a:r>
            <a:r>
              <a:rPr lang="ru-RU" sz="2400" kern="5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испр</a:t>
            </a: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и доп.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область публикации (место и год издания);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– Тюмень, 2022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endParaRPr lang="ru-RU" sz="2400" kern="5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400" kern="5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400" kern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8222" y="0"/>
            <a:ext cx="10172997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область физической характеристики;</a:t>
            </a:r>
          </a:p>
          <a:p>
            <a:pPr algn="just">
              <a:lnSpc>
                <a:spcPct val="150000"/>
              </a:lnSpc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ru-RU" sz="2400" kern="5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– 276 с.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. </a:t>
            </a:r>
            <a:r>
              <a:rPr lang="ru-RU" sz="2400" kern="5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№ 3. – С. 64-69</a:t>
            </a:r>
            <a:r>
              <a:rPr lang="ru-RU" sz="2400" kern="5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(для статьи)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область серии и многочастного ресурса;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.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(Избранная классика). – Т. 102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бласть примечания;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.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kern="5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Библиогр</a:t>
            </a: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: с. 125-132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область идентификатора ресурса и условий доступности;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ru-RU" sz="2400" kern="5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kern="5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Текст : электронный.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kern="5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.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kern="5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Текст : непосредственный.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400" kern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0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5427" y="244444"/>
            <a:ext cx="10004078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данные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библиографическом описании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могут быть 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полной форме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 </a:t>
            </a:r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x-none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необходимости можно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применять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сокращение слов 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словосочетаний, </a:t>
            </a: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пропуск части </a:t>
            </a: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элемента. </a:t>
            </a:r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ОБЯЗАТЕЛЬНО СОХРАНЯЕМ ЕДИНООБРАЗИЕ В ОФОРМЛЕНИИ ИСТОЧНИКОВ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x-non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сокращают слова </a:t>
            </a:r>
            <a:r>
              <a:rPr lang="x-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словосочетания </a:t>
            </a:r>
            <a:r>
              <a:rPr lang="x-non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любых заглавиях</a:t>
            </a:r>
            <a:r>
              <a:rPr lang="x-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приводимых в различных областях описания</a:t>
            </a:r>
            <a:endParaRPr lang="ru-RU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x-none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(кроме тех случаев, когда сокращение имеется в предписанном источнике информации)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ru-RU" sz="20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35307" y="2636322"/>
            <a:ext cx="9270630" cy="157941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65427" y="2636322"/>
            <a:ext cx="964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ОБЯЗАТЕЛЬНО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СОХРАНЯЕМ ЕДИНООБРАЗИЕ В ОФОРМЛЕНИИ ИСТОЧНИКОВ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0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8161" y="190005"/>
            <a:ext cx="1065216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x-none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отдельных слов и словосочетаний в описании должно соответствовать </a:t>
            </a:r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 7.11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-2004 Сокращение </a:t>
            </a:r>
            <a:r>
              <a:rPr lang="ru-RU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 и словосочетаний на иностранных европейских 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языках</a:t>
            </a:r>
          </a:p>
          <a:p>
            <a:pPr algn="ctr">
              <a:lnSpc>
                <a:spcPct val="150000"/>
              </a:lnSpc>
            </a:pP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ГОСТ Р 7.0.12. </a:t>
            </a:r>
            <a:r>
              <a:rPr lang="ru-RU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слов и словосочетаний на русском языке.</a:t>
            </a:r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2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x-none" sz="2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Главным условием сокращения слов является однозначность их понимания и обеспечение расшифровки сокращенных слов</a:t>
            </a:r>
            <a:r>
              <a:rPr lang="x-none" sz="2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67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5013" y="715224"/>
            <a:ext cx="9904491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x-none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b="1" i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Количественные 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2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числительные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обозначают арабскими цифрами </a:t>
            </a:r>
            <a:endParaRPr lang="ru-RU" sz="22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наращения окончания. </a:t>
            </a:r>
            <a:endParaRPr lang="ru-RU" sz="22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x-none" sz="22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Порядковые </a:t>
            </a:r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2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числительные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приводят, как правило, с наращением окончаний по правилам грамматики языка. </a:t>
            </a:r>
            <a:endParaRPr lang="ru-RU" sz="22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x-none" sz="2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наращения окончания приводят порядковые номера томов, глав, страниц, классов, курсов, если родовое слово («том», «глава» и т. п.) предшествует порядковому номеру</a:t>
            </a:r>
            <a:r>
              <a:rPr lang="x-none" sz="2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1288" y="3273552"/>
            <a:ext cx="1009497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Жукова Н. С. Инженерные системы и сооружения : учебное пособие. </a:t>
            </a:r>
            <a:r>
              <a:rPr lang="ru-RU" sz="2400" dirty="0" smtClean="0">
                <a:solidFill>
                  <a:srgbClr val="1B0BE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3 частях. Часть 1. </a:t>
            </a:r>
            <a:r>
              <a:rPr lang="ru-RU" sz="2400" dirty="0" smtClean="0">
                <a:solidFill>
                  <a:srgbClr val="1B0BE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(В 3 ч. Ч 1.)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Отопление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 вентиляция / Н. С. Жукова, В. Н. Азаров. – Волгоград :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ВолгГТУ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2017. – 89 с. – Текст : непосредственный.</a:t>
            </a:r>
            <a:endParaRPr lang="ru-RU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357" y="715224"/>
            <a:ext cx="1044769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 smtClean="0">
                <a:solidFill>
                  <a:srgbClr val="1B0BE5"/>
                </a:solidFill>
                <a:latin typeface="Times New Roman" pitchFamily="18" charset="0"/>
                <a:cs typeface="Times New Roman" pitchFamily="18" charset="0"/>
              </a:rPr>
              <a:t>Основные недочеты, чаще всего встречающиеся в библиографическом описании источников</a:t>
            </a:r>
            <a:endParaRPr lang="ru-RU" sz="4000" b="1" i="1" dirty="0">
              <a:solidFill>
                <a:srgbClr val="1B0BE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5013" y="715224"/>
            <a:ext cx="9904491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Андреев, В. И. Педагогика</a:t>
            </a:r>
            <a:r>
              <a:rPr lang="ru-RU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творческого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саморазвития. Инновационный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курс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В.И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Андреев; Изд-во Казанского ун-та. - Казань: ИКУ,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2016.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-566с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(лишние пробелы между слов, либо их полное отсутствие)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Педагогика: </a:t>
            </a:r>
            <a:r>
              <a:rPr lang="ru-RU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теории, системы, технологии: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пособие для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студентов педагогических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заведений / под ред. 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Смирнова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С. 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Смирнова; Издательский центр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«Академия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». –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Академия,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2021.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512 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(сокращение слов не по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ГОСТу: в заглавии не сокращаем, одно слово не сокращаем, города пишем полностью)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Бордовская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Реан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Педагогика: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учебник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вузов /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Бордовская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Реан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– Санкт-Петербург: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Питер,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2014. – 300 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(лишние авторы в заголовке описания)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56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0342" y="301927"/>
            <a:ext cx="955636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Загвязинский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В.И., Зайцев, М.П., 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Кудашов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Г.Н., 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Селеванова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О.А., Строков, Ю.П.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Основы социальной педагогики: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ч. пособие для студентов педагогических вузов / 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Под.ред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Пидкасистого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Педагогическое общество России.  -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М.: 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2012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.-160с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(неверное расположение областей описания - авторы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заголовке описания, сокращение слов не по ГОСТу,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пробелы, идентификатор ресурса)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Коджаспирова, Г. М. Педагогический словарь. Для студентов  высших и средних  педагогических учебных заведений / Г. М. Коджаспирова, А. Ю.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Коджаспиров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Академия. – Москва : Академия, 2014. – 76 с.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Текст : непосредственный.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 забываем про идентификатор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ресурса)</a:t>
            </a:r>
          </a:p>
          <a:p>
            <a:pPr lvl="0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0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3211" y="681414"/>
            <a:ext cx="104549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3200" b="1" i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обязательную часть научной работы любого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уровня. 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 состоит из просмотренных, процитированных в труде, проанализированных и изученных материалов, 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прямое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обсуждаемой теме.</a:t>
            </a:r>
          </a:p>
          <a:p>
            <a:pPr algn="ctr"/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Просьба, не </a:t>
            </a:r>
            <a:r>
              <a:rPr lang="ru-RU" sz="2400" b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путать с …</a:t>
            </a:r>
          </a:p>
          <a:p>
            <a:r>
              <a:rPr lang="ru-RU" sz="2400" b="1" u="sng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Библиографическая </a:t>
            </a:r>
            <a:r>
              <a:rPr lang="ru-RU" sz="2400" b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r>
              <a:rPr lang="ru-RU" sz="2000" b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i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библиографическое описание источника. </a:t>
            </a:r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7.05–2008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Библиографическая ссылка. Общие требования и правила составления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бывают: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подстрочные, </a:t>
            </a:r>
            <a:r>
              <a:rPr lang="ru-RU" sz="20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внутритекстовые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затекстовые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обязательная характеристика документа для его быстрого поиска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496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51963" y="838899"/>
            <a:ext cx="98151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u="sng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Неправильное описание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0"/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Hair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, J. F.; Anderson, R.E.; </a:t>
            </a:r>
            <a:r>
              <a:rPr lang="en-US" sz="2000" dirty="0" err="1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Tatham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, R.L.; William, B. </a:t>
            </a:r>
            <a:r>
              <a:rPr lang="en-US" sz="2000" i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Multivariate Data Analysis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, 5th ed.; Prentice Hall: Upper Saddle River, NJ, USA,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201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8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  <a:hlinkClick r:id="rId2"/>
              </a:rPr>
              <a:t>https://scholar.google.com/scholar_lookup?title=Multivariate+Data+Analysis&amp;author=Hair,+J.F.&amp;author=Anderson,+R.E.&amp;author=Tatham,+R.L.&amp;author=William,+B.&amp;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  <a:hlinkClick r:id="rId2"/>
              </a:rPr>
              <a:t>publication_year=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  <a:hlinkClick r:id="rId2"/>
              </a:rPr>
              <a:t>201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  <a:hlinkClick r:id="rId2"/>
              </a:rPr>
              <a:t>8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дата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обращения 22.07.2022</a:t>
            </a:r>
            <a:endParaRPr lang="ru-RU" sz="20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1962" y="3632433"/>
            <a:ext cx="9638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Правильное описание</a:t>
            </a:r>
          </a:p>
          <a:p>
            <a:pPr lvl="0"/>
            <a:endParaRPr lang="ru-RU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 smtClean="0">
                <a:latin typeface="Arial" pitchFamily="34" charset="0"/>
                <a:cs typeface="Arial" pitchFamily="34" charset="0"/>
              </a:rPr>
              <a:t>Multivariate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ata analysis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 J. F. Hair, R. E. Anderson, R.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Tatham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B.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William.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– Prentice Hall: Upper Saddle River, NJ,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USA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201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–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URL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https</a:t>
            </a:r>
            <a:r>
              <a:rPr lang="en-US" sz="2000" dirty="0">
                <a:latin typeface="Arial" pitchFamily="34" charset="0"/>
                <a:cs typeface="Arial" pitchFamily="34" charset="0"/>
                <a:hlinkClick r:id="rId2"/>
              </a:rPr>
              <a:t>://scholar.google.com/scholar_lookup?title=Multivariate+Data+Analysis&amp;author=Hair,+J.F.&amp;author=Anderson,+R.E.&amp;author=Tatham,+R.L.&amp;author=William,+B.&amp;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publication_year=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2"/>
              </a:rPr>
              <a:t>20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18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(date of the application: 22.07.2022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Text : electronic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484" y="534154"/>
            <a:ext cx="10237128" cy="416459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627" y="478302"/>
            <a:ext cx="10026869" cy="6269339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35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Невидимые помощники. Возможности </a:t>
            </a:r>
          </a:p>
          <a:p>
            <a:pPr algn="ctr">
              <a:lnSpc>
                <a:spcPct val="150000"/>
              </a:lnSpc>
            </a:pPr>
            <a:r>
              <a:rPr lang="ru-RU" sz="35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500" b="1" i="1" u="sng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последствия</a:t>
            </a:r>
            <a:r>
              <a:rPr lang="ru-RU" sz="35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Искусственный Интеллект или нейронные сети.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может не учесть уникальные факторы;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не всегда учитывает </a:t>
            </a: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контекст, литература может оказаться не связанной </a:t>
            </a:r>
          </a:p>
          <a:p>
            <a:pPr fontAlgn="base"/>
            <a:r>
              <a:rPr lang="ru-RU" sz="2000" dirty="0">
                <a:solidFill>
                  <a:srgbClr val="202526"/>
                </a:solidFill>
                <a:latin typeface="inherit"/>
              </a:rPr>
              <a:t> </a:t>
            </a: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 с текстом работы;</a:t>
            </a:r>
            <a:endParaRPr lang="ru-RU" sz="2000" dirty="0">
              <a:solidFill>
                <a:srgbClr val="202526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может выдумывать некоторые факты, имена, </a:t>
            </a: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даты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;</a:t>
            </a:r>
            <a:endParaRPr lang="ru-RU" sz="2000" dirty="0" smtClean="0">
              <a:solidFill>
                <a:srgbClr val="202526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Когда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мы просим </a:t>
            </a: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что-то сгенерировать, он не достает материал из своей </a:t>
            </a:r>
            <a:endParaRPr lang="ru-RU" sz="2000" dirty="0" smtClean="0">
              <a:solidFill>
                <a:srgbClr val="202526"/>
              </a:solidFill>
              <a:latin typeface="inherit"/>
            </a:endParaRPr>
          </a:p>
          <a:p>
            <a:pPr fontAlgn="base"/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  «базы данных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», а пробует создать его «на ходу»;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Он </a:t>
            </a:r>
            <a:r>
              <a:rPr lang="ru-RU" sz="2000" dirty="0">
                <a:solidFill>
                  <a:srgbClr val="202526"/>
                </a:solidFill>
                <a:latin typeface="inherit"/>
              </a:rPr>
              <a:t>не сверяет факты и не ищет актуальные материалы в Сети (пока</a:t>
            </a: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!);</a:t>
            </a:r>
          </a:p>
          <a:p>
            <a:pPr fontAlgn="base"/>
            <a:endParaRPr lang="ru-RU" sz="2000" dirty="0">
              <a:solidFill>
                <a:srgbClr val="202526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02526"/>
                </a:solidFill>
                <a:latin typeface="inherit"/>
              </a:rPr>
              <a:t> </a:t>
            </a:r>
            <a:r>
              <a:rPr lang="ru-RU" sz="2000" b="1" dirty="0" smtClean="0">
                <a:solidFill>
                  <a:srgbClr val="202526"/>
                </a:solidFill>
                <a:latin typeface="inherit"/>
              </a:rPr>
              <a:t>Думайте </a:t>
            </a:r>
            <a:r>
              <a:rPr lang="ru-RU" sz="2000" b="1" dirty="0">
                <a:solidFill>
                  <a:srgbClr val="202526"/>
                </a:solidFill>
                <a:latin typeface="inherit"/>
              </a:rPr>
              <a:t>вместе с </a:t>
            </a:r>
            <a:r>
              <a:rPr lang="ru-RU" sz="2000" b="1" dirty="0" smtClean="0">
                <a:solidFill>
                  <a:srgbClr val="202526"/>
                </a:solidFill>
                <a:latin typeface="inherit"/>
              </a:rPr>
              <a:t>ИИ, </a:t>
            </a:r>
            <a:r>
              <a:rPr lang="ru-RU" sz="2000" b="1" dirty="0">
                <a:solidFill>
                  <a:srgbClr val="202526"/>
                </a:solidFill>
                <a:latin typeface="inherit"/>
              </a:rPr>
              <a:t>а не </a:t>
            </a:r>
            <a:r>
              <a:rPr lang="ru-RU" sz="2000" b="1" dirty="0" smtClean="0">
                <a:solidFill>
                  <a:srgbClr val="202526"/>
                </a:solidFill>
                <a:latin typeface="inherit"/>
              </a:rPr>
              <a:t>полагайтесь </a:t>
            </a:r>
            <a:r>
              <a:rPr lang="ru-RU" sz="2000" b="1" dirty="0">
                <a:solidFill>
                  <a:srgbClr val="202526"/>
                </a:solidFill>
                <a:latin typeface="inherit"/>
              </a:rPr>
              <a:t>на него на все 100%.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202526"/>
              </a:solidFill>
              <a:latin typeface="inherit"/>
            </a:endParaRPr>
          </a:p>
          <a:p>
            <a:pPr defTabSz="914400" fontAlgn="base">
              <a:spcBef>
                <a:spcPts val="0"/>
              </a:spcBef>
              <a:buClrTx/>
            </a:pP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400" fontAlgn="base">
              <a:spcBef>
                <a:spcPts val="0"/>
              </a:spcBef>
              <a:buClrTx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400" fontAlgn="base">
              <a:spcBef>
                <a:spcPts val="0"/>
              </a:spcBef>
              <a:buClrTx/>
            </a:pP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fontAlgn="base">
              <a:spcBef>
                <a:spcPts val="0"/>
              </a:spcBef>
              <a:buClrTx/>
            </a:pPr>
            <a:endParaRPr lang="ru-RU" sz="2000" b="1" i="1" dirty="0">
              <a:solidFill>
                <a:srgbClr val="92AA4C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3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7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5" y="814647"/>
            <a:ext cx="1127205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отличается</a:t>
            </a:r>
            <a:r>
              <a:rPr lang="ru-RU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использованной 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библиографического списка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ru-RU" sz="3200" b="1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824568" y="2815195"/>
            <a:ext cx="1928388" cy="344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757330" y="2815195"/>
            <a:ext cx="1820228" cy="405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019503" y="3374378"/>
            <a:ext cx="4620806" cy="3205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/>
              <a:t>Библиографический список </a:t>
            </a:r>
          </a:p>
          <a:p>
            <a:pPr algn="ctr"/>
            <a:r>
              <a:rPr lang="ru-RU" dirty="0"/>
              <a:t>содержит библиографическое описание всех просмотренных и применённых источников.</a:t>
            </a:r>
          </a:p>
          <a:p>
            <a:pPr algn="ctr"/>
            <a:r>
              <a:rPr lang="ru-RU" dirty="0"/>
              <a:t> Таким образом, он может содержать </a:t>
            </a:r>
            <a:r>
              <a:rPr lang="ru-RU" dirty="0" smtClean="0"/>
              <a:t>источники с их библиографическим описанием, </a:t>
            </a:r>
            <a:r>
              <a:rPr lang="ru-RU" dirty="0"/>
              <a:t>на которые </a:t>
            </a:r>
            <a:r>
              <a:rPr lang="ru-RU" sz="2000" b="1" i="1" dirty="0"/>
              <a:t>нет</a:t>
            </a:r>
            <a:r>
              <a:rPr lang="ru-RU" b="1" i="1" dirty="0"/>
              <a:t> цитат в тексте работы</a:t>
            </a:r>
            <a:r>
              <a:rPr lang="ru-RU" dirty="0"/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2815" y="3374378"/>
            <a:ext cx="4715295" cy="3205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/>
              <a:t>Список использованной литературы </a:t>
            </a:r>
          </a:p>
          <a:p>
            <a:pPr algn="ctr"/>
            <a:r>
              <a:rPr lang="ru-RU" dirty="0"/>
              <a:t>содержит только те источники, которые были </a:t>
            </a:r>
            <a:r>
              <a:rPr lang="ru-RU" b="1" dirty="0"/>
              <a:t>фактически</a:t>
            </a:r>
            <a:r>
              <a:rPr lang="ru-RU" dirty="0"/>
              <a:t> использованы </a:t>
            </a:r>
            <a:r>
              <a:rPr lang="ru-RU" dirty="0" smtClean="0"/>
              <a:t>при написании, </a:t>
            </a:r>
          </a:p>
          <a:p>
            <a:pPr algn="ctr"/>
            <a:r>
              <a:rPr lang="ru-RU" dirty="0" smtClean="0"/>
              <a:t>или </a:t>
            </a:r>
            <a:r>
              <a:rPr lang="ru-RU" dirty="0"/>
              <a:t>на которые в работе </a:t>
            </a:r>
            <a:endParaRPr lang="ru-RU" dirty="0" smtClean="0"/>
          </a:p>
          <a:p>
            <a:pPr algn="ctr"/>
            <a:r>
              <a:rPr lang="ru-RU" b="1" dirty="0" smtClean="0"/>
              <a:t>приведены </a:t>
            </a:r>
            <a:r>
              <a:rPr lang="ru-RU" b="1" dirty="0"/>
              <a:t>прямые цитаты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06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484" y="534154"/>
            <a:ext cx="10237128" cy="416459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2191" y="478303"/>
            <a:ext cx="9802421" cy="5425360"/>
          </a:xfrm>
        </p:spPr>
        <p:txBody>
          <a:bodyPr>
            <a:normAutofit/>
          </a:bodyPr>
          <a:lstStyle/>
          <a:p>
            <a:pPr algn="ctr"/>
            <a:endParaRPr lang="ru-RU" sz="4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Библиографическое описание содержит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ресурсе (источнике),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 приведены по определенным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правилам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предназначены для идентификации и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общей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6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484" y="534154"/>
            <a:ext cx="10237128" cy="416459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7268" y="315311"/>
            <a:ext cx="10029547" cy="6286016"/>
          </a:xfrm>
        </p:spPr>
        <p:txBody>
          <a:bodyPr>
            <a:normAutofit fontScale="40000" lnSpcReduction="20000"/>
          </a:bodyPr>
          <a:lstStyle/>
          <a:p>
            <a:pPr algn="ctr"/>
            <a:endParaRPr lang="ru-RU" sz="4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5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ИСТОЧНИКОВ В РАБОТЕ</a:t>
            </a:r>
          </a:p>
          <a:p>
            <a:pPr algn="ctr"/>
            <a:endParaRPr lang="ru-RU" sz="45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АЛФАВИТНОЕ </a:t>
            </a: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– </a:t>
            </a:r>
            <a:r>
              <a:rPr lang="ru-RU" sz="3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фамилиям </a:t>
            </a:r>
            <a:r>
              <a:rPr lang="ru-RU" sz="35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авторов (</a:t>
            </a:r>
            <a:r>
              <a:rPr lang="ru-RU" sz="35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загаловкам</a:t>
            </a:r>
            <a:r>
              <a:rPr lang="ru-RU" sz="35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заглавиям книг и статей, если фамилия автора не указана. В начало алфавитного списка можно вынести, если таковые имеются, нормативно-правовые акты. Иностранные источники обычно размещают по алфавиту после перечня всех источников на языке работы. Не следует смешивать разные алфавиты</a:t>
            </a:r>
            <a:r>
              <a:rPr lang="ru-RU" sz="35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5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СИСТЕМАТИЧЕСКОЕ РАСПОЛОЖЕНИЕ –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книги, статьи и другие материалы подбираются по отраслям знаний, отдельным вопросам, темам в логическом соподчинении отдельных рубрик. В начале указывается литература общего характера, охватывающая широкий круг вопросов, а затем следует материал по отдельным темам, вопросам. </a:t>
            </a:r>
            <a:endParaRPr lang="ru-RU" sz="34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ПО ГЛАВАМ РАБОТЫ –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близко к систематическому расположению. В начале так же указывается литература общего характера, имеющая отношение ко всей теме, затем по главам (в пределах глав литература подбирается по алфавиту или в хронологии опубликования книг и статей). </a:t>
            </a:r>
            <a:endParaRPr lang="ru-RU" sz="34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ХРОНОЛОГИЧЕСКОЕ РАСПОЛОЖЕНИЕ –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хронологии (прямой или обратной) опубликования документов. Используется для работ по истории науки, истории изучения какого-либо вопроса, в работах, посвященных деятельности определенного лица. В хронологическом порядке часто подбираются произведения одного автора. </a:t>
            </a:r>
            <a:endParaRPr lang="ru-RU" sz="34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</a:t>
            </a:r>
            <a:r>
              <a:rPr lang="ru-RU" sz="45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УПОМИНАНИЯ ЛИТЕРАТУРЫ В ТЕКСТЕ –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в небольших по объему работах: авторефератах диссертаций, статьях, тезисах докладов [и др.]</a:t>
            </a:r>
          </a:p>
          <a:p>
            <a:endParaRPr lang="ru-RU" sz="45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77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0731" y="534154"/>
            <a:ext cx="10253881" cy="590868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4890" y="117695"/>
            <a:ext cx="10348111" cy="6507694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4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8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РАБОТЕ ПРЕДСТАВЛЕНЫ РАЗНЫЕ ВИДЫ ИСТОЧНИКОВ (документов)</a:t>
            </a:r>
          </a:p>
          <a:p>
            <a:r>
              <a:rPr lang="ru-RU" sz="8800" b="1" i="1" u="sng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Официальные документы 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обратной хронологии опубликования документов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200" b="1" i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i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акты международного </a:t>
            </a:r>
            <a:r>
              <a:rPr lang="ru-RU" sz="72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Конституция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кодексы; </a:t>
            </a:r>
          </a:p>
          <a:p>
            <a:r>
              <a:rPr lang="ru-RU" sz="7200" b="1" i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нормативные акты федерального уровня: 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Законы;  Указы Президента;  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Постановления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Правительства;  инструкции министерств и ведомств. </a:t>
            </a:r>
          </a:p>
          <a:p>
            <a:r>
              <a:rPr lang="ru-RU" sz="7200" b="1" i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нормативные акты регионального уровня: </a:t>
            </a:r>
            <a:r>
              <a:rPr lang="ru-RU" sz="72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законы законодательных органов субъектов Федерации; указы губернаторов краев, областей, президентов республик;  постановления администрации краев, областей, правительств республик.</a:t>
            </a:r>
          </a:p>
          <a:p>
            <a:r>
              <a:rPr lang="ru-RU" sz="72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нормативные </a:t>
            </a:r>
            <a:r>
              <a:rPr lang="ru-RU" sz="7200" b="1" i="1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 местного уровня: </a:t>
            </a:r>
            <a:r>
              <a:rPr lang="ru-RU" sz="7200" b="1" i="1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органов местного самоуправления;  корпоративные акты (внутриорганизационные, внутрифирменные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857250" indent="-857250">
              <a:buFontTx/>
              <a:buChar char="-"/>
            </a:pPr>
            <a:endParaRPr lang="ru-RU" sz="72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b="1" i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8800" b="1" i="1" u="sng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окументальные </a:t>
            </a:r>
            <a:r>
              <a:rPr lang="ru-RU" sz="8800" b="1" i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составляющие </a:t>
            </a:r>
            <a:r>
              <a:rPr lang="ru-RU" sz="7200" b="1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источниковую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базу </a:t>
            </a:r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</a:p>
          <a:p>
            <a:r>
              <a:rPr lang="ru-RU" sz="7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(архивные документы, летописи, письма, дневники, воспоминания, статистические сборники, ежегодники, материалы социологических исследований и т.п.) – </a:t>
            </a:r>
            <a:r>
              <a:rPr lang="ru-RU" sz="72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хронологическом порядке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2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800" b="1" i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8800" b="1" i="1" u="sng" dirty="0" smtClean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еречень </a:t>
            </a:r>
            <a:r>
              <a:rPr lang="ru-RU" sz="8800" b="1" i="1" u="sng" dirty="0">
                <a:solidFill>
                  <a:srgbClr val="1B0B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и зарубежной литературы по теме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(книги, статьи, сообщения, тезисы докладов, депонированные рукописи, препринты, нормативно-техническая документация, электронные ресурсы и пр.) </a:t>
            </a:r>
            <a:endParaRPr lang="ru-RU" sz="72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алфавиту того языка, на котором дается библиографическая запись документа</a:t>
            </a:r>
            <a:r>
              <a:rPr lang="ru-RU" sz="7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5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8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5013" y="715224"/>
            <a:ext cx="9904491" cy="367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5400" b="1" i="1" dirty="0" smtClean="0">
                <a:solidFill>
                  <a:srgbClr val="1B0BE5"/>
                </a:solidFill>
                <a:latin typeface="Times New Roman" pitchFamily="18" charset="0"/>
                <a:cs typeface="Times New Roman" pitchFamily="18" charset="0"/>
              </a:rPr>
              <a:t>Основные правила набора в текстовом редакторе</a:t>
            </a:r>
            <a:endParaRPr lang="ru-RU" sz="5400" b="1" i="1" dirty="0">
              <a:solidFill>
                <a:srgbClr val="1B0BE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0983" y="117695"/>
            <a:ext cx="104476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словами всегда нужно ставить только один пробел.</a:t>
            </a:r>
          </a:p>
          <a:p>
            <a:pPr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знаков препинания, как точка (.), запятая (,), многоточие (…), двоеточие (:), точка с запятой (;), вопросительный (?) и восклицательный (!) знаки, ставится пробел.</a:t>
            </a:r>
          </a:p>
          <a:p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Правильные кавычки - это «ёлочки» («»). А если необходимо употребить кавычки внутри кавычек, используйте немецкие кавычки-лапки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(„“).</a:t>
            </a: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Содержимое, заключенное в кавычки либо скобки, не отделяется от них пробелами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/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конце заголовка точка не ставится. При этом иные знаки препинания (троеточие, вопросительный и восклицательный знаки) можно ставить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/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инициалами и после них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 В. Гоголь») рекомендуется ставить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пробел.</a:t>
            </a: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и внутри сокращений («г. Тбилиси», «и т. д.», «66 кв. м»), </a:t>
            </a:r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числами и единицами измерения («15 кг», «2 мм», «2016 г.»), </a:t>
            </a:r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названием и версией продукта («</a:t>
            </a:r>
            <a:r>
              <a:rPr lang="ru-RU" sz="2000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iPhone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6») необходим пробел.</a:t>
            </a:r>
          </a:p>
        </p:txBody>
      </p:sp>
    </p:spTree>
    <p:extLst>
      <p:ext uri="{BB962C8B-B14F-4D97-AF65-F5344CB8AC3E}">
        <p14:creationId xmlns:p14="http://schemas.microsoft.com/office/powerpoint/2010/main" val="229984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7361" y="4527"/>
            <a:ext cx="10396999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ru-RU" sz="2400" b="1" i="1" dirty="0" smtClean="0">
                <a:solidFill>
                  <a:srgbClr val="1B0BE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Пунктуация</a:t>
            </a:r>
            <a:r>
              <a:rPr lang="ru-RU" sz="2400" b="1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библиографическом описании выполняет две функции - обычных грамматических знаков препинания и знаков предписанной пунктуации, т. е. знаков, имеющих опознавательный характер для областей и элементов библиографического описания. 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400" b="1" i="1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     Предписанная пунктуация предшествует элементам и областям описания или заключает их.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i="1" u="sng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Ее употребление не связано с нормами языка.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Каждой области описания, кроме первой, предшествует предписанный знак «точка и тире»</a:t>
            </a:r>
            <a:endParaRPr lang="ru-RU" sz="2400" b="1" i="1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x-none" sz="2400" kern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6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922</TotalTime>
  <Words>1141</Words>
  <Application>Microsoft Office PowerPoint</Application>
  <PresentationFormat>Широкоэкранный</PresentationFormat>
  <Paragraphs>193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inherit</vt:lpstr>
      <vt:lpstr>Times New Roman</vt:lpstr>
      <vt:lpstr>Wingdings 3</vt:lpstr>
      <vt:lpstr>Легкий дым</vt:lpstr>
      <vt:lpstr>  </vt:lpstr>
      <vt:lpstr>Презентация PowerPoint</vt:lpstr>
      <vt:lpstr>Презентация PowerPoint</vt:lpstr>
      <vt:lpstr>  </vt:lpstr>
      <vt:lpstr>  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Выдержки из ГОСТа</dc:title>
  <dc:creator>Анейчик Наталья Павловна</dc:creator>
  <cp:lastModifiedBy>Анейчик Наталья Павловна</cp:lastModifiedBy>
  <cp:revision>101</cp:revision>
  <dcterms:created xsi:type="dcterms:W3CDTF">2019-10-09T10:16:54Z</dcterms:created>
  <dcterms:modified xsi:type="dcterms:W3CDTF">2025-03-25T04:55:26Z</dcterms:modified>
</cp:coreProperties>
</file>